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58" r:id="rId9"/>
    <p:sldId id="265" r:id="rId10"/>
    <p:sldId id="266" r:id="rId11"/>
    <p:sldId id="275" r:id="rId12"/>
    <p:sldId id="268" r:id="rId13"/>
    <p:sldId id="269" r:id="rId14"/>
    <p:sldId id="271" r:id="rId15"/>
    <p:sldId id="278" r:id="rId16"/>
    <p:sldId id="274" r:id="rId17"/>
    <p:sldId id="279" r:id="rId18"/>
    <p:sldId id="280" r:id="rId1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9A8F2-D8DC-4BD6-98A1-609C27EDED8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BC59673-8AA1-401A-8B42-DC294C8C3B58}">
      <dgm:prSet phldrT="[Tekst]"/>
      <dgm:spPr/>
      <dgm:t>
        <a:bodyPr/>
        <a:lstStyle/>
        <a:p>
          <a:r>
            <a:rPr lang="et-EE" dirty="0" smtClean="0"/>
            <a:t>Soolisus</a:t>
          </a:r>
          <a:endParaRPr lang="et-EE" dirty="0"/>
        </a:p>
      </dgm:t>
    </dgm:pt>
    <dgm:pt modelId="{91CD69C1-3C9B-43EF-A729-22314D7C913C}" type="parTrans" cxnId="{57E2CD20-BC8B-4708-8287-64679C41A5FD}">
      <dgm:prSet/>
      <dgm:spPr/>
      <dgm:t>
        <a:bodyPr/>
        <a:lstStyle/>
        <a:p>
          <a:endParaRPr lang="et-EE"/>
        </a:p>
      </dgm:t>
    </dgm:pt>
    <dgm:pt modelId="{4B0FB337-DD77-464A-91DD-498497B35407}" type="sibTrans" cxnId="{57E2CD20-BC8B-4708-8287-64679C41A5FD}">
      <dgm:prSet/>
      <dgm:spPr/>
      <dgm:t>
        <a:bodyPr/>
        <a:lstStyle/>
        <a:p>
          <a:endParaRPr lang="et-EE"/>
        </a:p>
      </dgm:t>
    </dgm:pt>
    <dgm:pt modelId="{90FCD117-7D16-4FB0-8613-1915D51CA733}">
      <dgm:prSet phldrT="[Tekst]"/>
      <dgm:spPr/>
      <dgm:t>
        <a:bodyPr/>
        <a:lstStyle/>
        <a:p>
          <a:r>
            <a:rPr lang="et-EE" dirty="0" smtClean="0"/>
            <a:t>Sotsiaalne sugu</a:t>
          </a:r>
          <a:endParaRPr lang="et-EE" dirty="0"/>
        </a:p>
      </dgm:t>
    </dgm:pt>
    <dgm:pt modelId="{AEAE264D-AC90-4C68-BDDC-F7AB7F78B171}" type="parTrans" cxnId="{4723514A-F579-418B-9DEE-180F6B13DE79}">
      <dgm:prSet/>
      <dgm:spPr/>
      <dgm:t>
        <a:bodyPr/>
        <a:lstStyle/>
        <a:p>
          <a:endParaRPr lang="et-EE"/>
        </a:p>
      </dgm:t>
    </dgm:pt>
    <dgm:pt modelId="{40144655-A5F1-46AD-BEA7-6E8F0E3E2029}" type="sibTrans" cxnId="{4723514A-F579-418B-9DEE-180F6B13DE79}">
      <dgm:prSet/>
      <dgm:spPr/>
      <dgm:t>
        <a:bodyPr/>
        <a:lstStyle/>
        <a:p>
          <a:endParaRPr lang="et-EE"/>
        </a:p>
      </dgm:t>
    </dgm:pt>
    <dgm:pt modelId="{F6E1B4C9-BB8F-416F-8F22-B106007AD750}">
      <dgm:prSet phldrT="[Tekst]"/>
      <dgm:spPr/>
      <dgm:t>
        <a:bodyPr/>
        <a:lstStyle/>
        <a:p>
          <a:r>
            <a:rPr lang="et-EE" dirty="0" smtClean="0"/>
            <a:t>Naiseks olemise normid ja ootused</a:t>
          </a:r>
          <a:endParaRPr lang="et-EE" dirty="0"/>
        </a:p>
      </dgm:t>
    </dgm:pt>
    <dgm:pt modelId="{23C4F689-99E0-443F-B40D-134BAF342ACD}" type="parTrans" cxnId="{5EFB8E4D-26AF-4325-90CF-3FAF1D9B8A4C}">
      <dgm:prSet/>
      <dgm:spPr/>
      <dgm:t>
        <a:bodyPr/>
        <a:lstStyle/>
        <a:p>
          <a:endParaRPr lang="et-EE"/>
        </a:p>
      </dgm:t>
    </dgm:pt>
    <dgm:pt modelId="{4E21EAEA-3BE1-41C7-9ED1-DD00109EF592}" type="sibTrans" cxnId="{5EFB8E4D-26AF-4325-90CF-3FAF1D9B8A4C}">
      <dgm:prSet/>
      <dgm:spPr/>
      <dgm:t>
        <a:bodyPr/>
        <a:lstStyle/>
        <a:p>
          <a:endParaRPr lang="et-EE"/>
        </a:p>
      </dgm:t>
    </dgm:pt>
    <dgm:pt modelId="{4E5F9655-7177-40C2-91D1-846A133F8F11}">
      <dgm:prSet phldrT="[Tekst]"/>
      <dgm:spPr/>
      <dgm:t>
        <a:bodyPr/>
        <a:lstStyle/>
        <a:p>
          <a:r>
            <a:rPr lang="et-EE" dirty="0" smtClean="0"/>
            <a:t>Meheks olemise normid ja ootused</a:t>
          </a:r>
          <a:endParaRPr lang="et-EE" dirty="0"/>
        </a:p>
      </dgm:t>
    </dgm:pt>
    <dgm:pt modelId="{B7ED5545-D7DC-4026-AE71-46B3954F5472}" type="parTrans" cxnId="{F2F3B6DF-D3F8-4B69-B4A9-B6473E7E5828}">
      <dgm:prSet/>
      <dgm:spPr/>
      <dgm:t>
        <a:bodyPr/>
        <a:lstStyle/>
        <a:p>
          <a:endParaRPr lang="et-EE"/>
        </a:p>
      </dgm:t>
    </dgm:pt>
    <dgm:pt modelId="{268F1794-EBAA-47A0-9C5E-FAE7F1A2FCFF}" type="sibTrans" cxnId="{F2F3B6DF-D3F8-4B69-B4A9-B6473E7E5828}">
      <dgm:prSet/>
      <dgm:spPr/>
      <dgm:t>
        <a:bodyPr/>
        <a:lstStyle/>
        <a:p>
          <a:endParaRPr lang="et-EE"/>
        </a:p>
      </dgm:t>
    </dgm:pt>
    <dgm:pt modelId="{CAE2B60E-F222-4087-BF93-0A9B1F3DBAEE}">
      <dgm:prSet phldrT="[Tekst]"/>
      <dgm:spPr/>
      <dgm:t>
        <a:bodyPr/>
        <a:lstStyle/>
        <a:p>
          <a:r>
            <a:rPr lang="et-EE" dirty="0" smtClean="0"/>
            <a:t>Bioloogiline sugu</a:t>
          </a:r>
          <a:endParaRPr lang="et-EE" dirty="0"/>
        </a:p>
      </dgm:t>
    </dgm:pt>
    <dgm:pt modelId="{BC6F269E-703F-45AD-BF94-BB4DA0F431DD}" type="parTrans" cxnId="{D2E0DFCB-1E74-4EDC-B4B1-40184A451275}">
      <dgm:prSet/>
      <dgm:spPr/>
      <dgm:t>
        <a:bodyPr/>
        <a:lstStyle/>
        <a:p>
          <a:endParaRPr lang="et-EE"/>
        </a:p>
      </dgm:t>
    </dgm:pt>
    <dgm:pt modelId="{D4FBE8F0-728E-49AA-AFAC-3977C3BD6F12}" type="sibTrans" cxnId="{D2E0DFCB-1E74-4EDC-B4B1-40184A451275}">
      <dgm:prSet/>
      <dgm:spPr/>
      <dgm:t>
        <a:bodyPr/>
        <a:lstStyle/>
        <a:p>
          <a:endParaRPr lang="et-EE"/>
        </a:p>
      </dgm:t>
    </dgm:pt>
    <dgm:pt modelId="{F8E5D71C-1234-4DD5-AFE2-7C93795BEFCA}">
      <dgm:prSet phldrT="[Tekst]"/>
      <dgm:spPr/>
      <dgm:t>
        <a:bodyPr/>
        <a:lstStyle/>
        <a:p>
          <a:r>
            <a:rPr lang="et-EE" dirty="0" smtClean="0"/>
            <a:t>Anatoomilis-füsioloogilised erinevused</a:t>
          </a:r>
          <a:endParaRPr lang="et-EE" dirty="0"/>
        </a:p>
      </dgm:t>
    </dgm:pt>
    <dgm:pt modelId="{FDC1C262-8A80-4AAA-B0CD-EC5D8318C5B0}" type="parTrans" cxnId="{8B85FF91-E0D7-461F-8036-E32B0EF1D20A}">
      <dgm:prSet/>
      <dgm:spPr/>
      <dgm:t>
        <a:bodyPr/>
        <a:lstStyle/>
        <a:p>
          <a:endParaRPr lang="et-EE"/>
        </a:p>
      </dgm:t>
    </dgm:pt>
    <dgm:pt modelId="{EBE11CF6-B1F9-4677-B010-D8DFE1B283EC}" type="sibTrans" cxnId="{8B85FF91-E0D7-461F-8036-E32B0EF1D20A}">
      <dgm:prSet/>
      <dgm:spPr/>
      <dgm:t>
        <a:bodyPr/>
        <a:lstStyle/>
        <a:p>
          <a:endParaRPr lang="et-EE"/>
        </a:p>
      </dgm:t>
    </dgm:pt>
    <dgm:pt modelId="{8A047CB7-6D7D-46A2-9B36-0AEEFB763BA3}" type="pres">
      <dgm:prSet presAssocID="{C209A8F2-D8DC-4BD6-98A1-609C27EDED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t-EE"/>
        </a:p>
      </dgm:t>
    </dgm:pt>
    <dgm:pt modelId="{2A6E4077-CBF0-47CF-9097-996AD38F905E}" type="pres">
      <dgm:prSet presAssocID="{6BC59673-8AA1-401A-8B42-DC294C8C3B58}" presName="vertOne" presStyleCnt="0"/>
      <dgm:spPr/>
    </dgm:pt>
    <dgm:pt modelId="{537EE611-E61E-4EBF-ABB2-759313C3CDC1}" type="pres">
      <dgm:prSet presAssocID="{6BC59673-8AA1-401A-8B42-DC294C8C3B5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E4E051E9-591A-4D1E-9467-A4EB6D49A1F5}" type="pres">
      <dgm:prSet presAssocID="{6BC59673-8AA1-401A-8B42-DC294C8C3B58}" presName="parTransOne" presStyleCnt="0"/>
      <dgm:spPr/>
    </dgm:pt>
    <dgm:pt modelId="{26411063-57C0-44B6-A633-8043B6D9F9F7}" type="pres">
      <dgm:prSet presAssocID="{6BC59673-8AA1-401A-8B42-DC294C8C3B58}" presName="horzOne" presStyleCnt="0"/>
      <dgm:spPr/>
    </dgm:pt>
    <dgm:pt modelId="{EDEAA830-3D4F-4565-BFCE-18C8532A94E0}" type="pres">
      <dgm:prSet presAssocID="{90FCD117-7D16-4FB0-8613-1915D51CA733}" presName="vertTwo" presStyleCnt="0"/>
      <dgm:spPr/>
    </dgm:pt>
    <dgm:pt modelId="{E419C7C4-69B3-4DF8-90F8-8874A92D7D40}" type="pres">
      <dgm:prSet presAssocID="{90FCD117-7D16-4FB0-8613-1915D51CA73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B1937037-C98E-44AA-9492-8BD2D908AB09}" type="pres">
      <dgm:prSet presAssocID="{90FCD117-7D16-4FB0-8613-1915D51CA733}" presName="parTransTwo" presStyleCnt="0"/>
      <dgm:spPr/>
    </dgm:pt>
    <dgm:pt modelId="{61707711-2CF7-4197-B2D9-07D2E70CB136}" type="pres">
      <dgm:prSet presAssocID="{90FCD117-7D16-4FB0-8613-1915D51CA733}" presName="horzTwo" presStyleCnt="0"/>
      <dgm:spPr/>
    </dgm:pt>
    <dgm:pt modelId="{42B9D5D3-0172-4F3F-BB18-C3BB2EB882E9}" type="pres">
      <dgm:prSet presAssocID="{F6E1B4C9-BB8F-416F-8F22-B106007AD750}" presName="vertThree" presStyleCnt="0"/>
      <dgm:spPr/>
    </dgm:pt>
    <dgm:pt modelId="{F3858BA7-D618-4646-A3EE-BD521BDF6940}" type="pres">
      <dgm:prSet presAssocID="{F6E1B4C9-BB8F-416F-8F22-B106007AD75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9EFEE035-A4FC-45BB-BF24-7B937FA98FD0}" type="pres">
      <dgm:prSet presAssocID="{F6E1B4C9-BB8F-416F-8F22-B106007AD750}" presName="horzThree" presStyleCnt="0"/>
      <dgm:spPr/>
    </dgm:pt>
    <dgm:pt modelId="{505F5560-A203-4EC2-9176-268BBC949D22}" type="pres">
      <dgm:prSet presAssocID="{4E21EAEA-3BE1-41C7-9ED1-DD00109EF592}" presName="sibSpaceThree" presStyleCnt="0"/>
      <dgm:spPr/>
    </dgm:pt>
    <dgm:pt modelId="{36ADCE45-8D61-430A-8518-C61115022AA2}" type="pres">
      <dgm:prSet presAssocID="{4E5F9655-7177-40C2-91D1-846A133F8F11}" presName="vertThree" presStyleCnt="0"/>
      <dgm:spPr/>
    </dgm:pt>
    <dgm:pt modelId="{FEB49E00-1893-4515-9ED4-7B247C09E984}" type="pres">
      <dgm:prSet presAssocID="{4E5F9655-7177-40C2-91D1-846A133F8F1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5D552195-3DB7-43C9-8BE1-9926AC61B41B}" type="pres">
      <dgm:prSet presAssocID="{4E5F9655-7177-40C2-91D1-846A133F8F11}" presName="horzThree" presStyleCnt="0"/>
      <dgm:spPr/>
    </dgm:pt>
    <dgm:pt modelId="{62A1FABB-CC9B-4D68-B13F-EE916A622E1D}" type="pres">
      <dgm:prSet presAssocID="{40144655-A5F1-46AD-BEA7-6E8F0E3E2029}" presName="sibSpaceTwo" presStyleCnt="0"/>
      <dgm:spPr/>
    </dgm:pt>
    <dgm:pt modelId="{329A7122-6A15-4A10-A223-42ADCD15225C}" type="pres">
      <dgm:prSet presAssocID="{CAE2B60E-F222-4087-BF93-0A9B1F3DBAEE}" presName="vertTwo" presStyleCnt="0"/>
      <dgm:spPr/>
    </dgm:pt>
    <dgm:pt modelId="{BDEDAB0F-3477-4EFD-B5C2-81FF2F6AF2F9}" type="pres">
      <dgm:prSet presAssocID="{CAE2B60E-F222-4087-BF93-0A9B1F3DBAE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D750E78F-8550-4F04-8BFA-1BD2F0456011}" type="pres">
      <dgm:prSet presAssocID="{CAE2B60E-F222-4087-BF93-0A9B1F3DBAEE}" presName="parTransTwo" presStyleCnt="0"/>
      <dgm:spPr/>
    </dgm:pt>
    <dgm:pt modelId="{AE3B9C0D-882B-4DF5-B8C2-1273FB15DCE1}" type="pres">
      <dgm:prSet presAssocID="{CAE2B60E-F222-4087-BF93-0A9B1F3DBAEE}" presName="horzTwo" presStyleCnt="0"/>
      <dgm:spPr/>
    </dgm:pt>
    <dgm:pt modelId="{32B2AA4A-02A4-487E-8E6A-5BF4F135E8C9}" type="pres">
      <dgm:prSet presAssocID="{F8E5D71C-1234-4DD5-AFE2-7C93795BEFCA}" presName="vertThree" presStyleCnt="0"/>
      <dgm:spPr/>
    </dgm:pt>
    <dgm:pt modelId="{707E7745-37C4-418E-BA61-164F33302799}" type="pres">
      <dgm:prSet presAssocID="{F8E5D71C-1234-4DD5-AFE2-7C93795BEFC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554BFCA3-BFCD-416D-91B3-6AE909A0C9C4}" type="pres">
      <dgm:prSet presAssocID="{F8E5D71C-1234-4DD5-AFE2-7C93795BEFCA}" presName="horzThree" presStyleCnt="0"/>
      <dgm:spPr/>
    </dgm:pt>
  </dgm:ptLst>
  <dgm:cxnLst>
    <dgm:cxn modelId="{62EB7FBE-90C6-4B81-98BE-FEB0ED1E09BE}" type="presOf" srcId="{F8E5D71C-1234-4DD5-AFE2-7C93795BEFCA}" destId="{707E7745-37C4-418E-BA61-164F33302799}" srcOrd="0" destOrd="0" presId="urn:microsoft.com/office/officeart/2005/8/layout/hierarchy4"/>
    <dgm:cxn modelId="{26FD9F69-10A1-4053-9884-9FF1FE8C4FE3}" type="presOf" srcId="{6BC59673-8AA1-401A-8B42-DC294C8C3B58}" destId="{537EE611-E61E-4EBF-ABB2-759313C3CDC1}" srcOrd="0" destOrd="0" presId="urn:microsoft.com/office/officeart/2005/8/layout/hierarchy4"/>
    <dgm:cxn modelId="{E89E0BBF-F6C7-49F1-AAB8-E162458E8085}" type="presOf" srcId="{90FCD117-7D16-4FB0-8613-1915D51CA733}" destId="{E419C7C4-69B3-4DF8-90F8-8874A92D7D40}" srcOrd="0" destOrd="0" presId="urn:microsoft.com/office/officeart/2005/8/layout/hierarchy4"/>
    <dgm:cxn modelId="{8B85FF91-E0D7-461F-8036-E32B0EF1D20A}" srcId="{CAE2B60E-F222-4087-BF93-0A9B1F3DBAEE}" destId="{F8E5D71C-1234-4DD5-AFE2-7C93795BEFCA}" srcOrd="0" destOrd="0" parTransId="{FDC1C262-8A80-4AAA-B0CD-EC5D8318C5B0}" sibTransId="{EBE11CF6-B1F9-4677-B010-D8DFE1B283EC}"/>
    <dgm:cxn modelId="{5EFB8E4D-26AF-4325-90CF-3FAF1D9B8A4C}" srcId="{90FCD117-7D16-4FB0-8613-1915D51CA733}" destId="{F6E1B4C9-BB8F-416F-8F22-B106007AD750}" srcOrd="0" destOrd="0" parTransId="{23C4F689-99E0-443F-B40D-134BAF342ACD}" sibTransId="{4E21EAEA-3BE1-41C7-9ED1-DD00109EF592}"/>
    <dgm:cxn modelId="{86EA7AEB-D4AC-43FF-A6AD-1C12FE9B18AD}" type="presOf" srcId="{F6E1B4C9-BB8F-416F-8F22-B106007AD750}" destId="{F3858BA7-D618-4646-A3EE-BD521BDF6940}" srcOrd="0" destOrd="0" presId="urn:microsoft.com/office/officeart/2005/8/layout/hierarchy4"/>
    <dgm:cxn modelId="{D5995E88-7925-4CE7-86CE-58FBA2083F4C}" type="presOf" srcId="{4E5F9655-7177-40C2-91D1-846A133F8F11}" destId="{FEB49E00-1893-4515-9ED4-7B247C09E984}" srcOrd="0" destOrd="0" presId="urn:microsoft.com/office/officeart/2005/8/layout/hierarchy4"/>
    <dgm:cxn modelId="{A3DDC978-825A-42A6-8A21-43BE348E080D}" type="presOf" srcId="{CAE2B60E-F222-4087-BF93-0A9B1F3DBAEE}" destId="{BDEDAB0F-3477-4EFD-B5C2-81FF2F6AF2F9}" srcOrd="0" destOrd="0" presId="urn:microsoft.com/office/officeart/2005/8/layout/hierarchy4"/>
    <dgm:cxn modelId="{D2E0DFCB-1E74-4EDC-B4B1-40184A451275}" srcId="{6BC59673-8AA1-401A-8B42-DC294C8C3B58}" destId="{CAE2B60E-F222-4087-BF93-0A9B1F3DBAEE}" srcOrd="1" destOrd="0" parTransId="{BC6F269E-703F-45AD-BF94-BB4DA0F431DD}" sibTransId="{D4FBE8F0-728E-49AA-AFAC-3977C3BD6F12}"/>
    <dgm:cxn modelId="{4723514A-F579-418B-9DEE-180F6B13DE79}" srcId="{6BC59673-8AA1-401A-8B42-DC294C8C3B58}" destId="{90FCD117-7D16-4FB0-8613-1915D51CA733}" srcOrd="0" destOrd="0" parTransId="{AEAE264D-AC90-4C68-BDDC-F7AB7F78B171}" sibTransId="{40144655-A5F1-46AD-BEA7-6E8F0E3E2029}"/>
    <dgm:cxn modelId="{AB25B148-CBCE-41FD-B164-39479D2F0640}" type="presOf" srcId="{C209A8F2-D8DC-4BD6-98A1-609C27EDED83}" destId="{8A047CB7-6D7D-46A2-9B36-0AEEFB763BA3}" srcOrd="0" destOrd="0" presId="urn:microsoft.com/office/officeart/2005/8/layout/hierarchy4"/>
    <dgm:cxn modelId="{57E2CD20-BC8B-4708-8287-64679C41A5FD}" srcId="{C209A8F2-D8DC-4BD6-98A1-609C27EDED83}" destId="{6BC59673-8AA1-401A-8B42-DC294C8C3B58}" srcOrd="0" destOrd="0" parTransId="{91CD69C1-3C9B-43EF-A729-22314D7C913C}" sibTransId="{4B0FB337-DD77-464A-91DD-498497B35407}"/>
    <dgm:cxn modelId="{F2F3B6DF-D3F8-4B69-B4A9-B6473E7E5828}" srcId="{90FCD117-7D16-4FB0-8613-1915D51CA733}" destId="{4E5F9655-7177-40C2-91D1-846A133F8F11}" srcOrd="1" destOrd="0" parTransId="{B7ED5545-D7DC-4026-AE71-46B3954F5472}" sibTransId="{268F1794-EBAA-47A0-9C5E-FAE7F1A2FCFF}"/>
    <dgm:cxn modelId="{387C9838-3CF0-4D79-B78F-3A4ECF851706}" type="presParOf" srcId="{8A047CB7-6D7D-46A2-9B36-0AEEFB763BA3}" destId="{2A6E4077-CBF0-47CF-9097-996AD38F905E}" srcOrd="0" destOrd="0" presId="urn:microsoft.com/office/officeart/2005/8/layout/hierarchy4"/>
    <dgm:cxn modelId="{C594F074-8DE5-4C0E-922B-B38E4AFF9FED}" type="presParOf" srcId="{2A6E4077-CBF0-47CF-9097-996AD38F905E}" destId="{537EE611-E61E-4EBF-ABB2-759313C3CDC1}" srcOrd="0" destOrd="0" presId="urn:microsoft.com/office/officeart/2005/8/layout/hierarchy4"/>
    <dgm:cxn modelId="{1E480281-EBAE-4CDF-9A50-CB769E4ACC22}" type="presParOf" srcId="{2A6E4077-CBF0-47CF-9097-996AD38F905E}" destId="{E4E051E9-591A-4D1E-9467-A4EB6D49A1F5}" srcOrd="1" destOrd="0" presId="urn:microsoft.com/office/officeart/2005/8/layout/hierarchy4"/>
    <dgm:cxn modelId="{A105B286-64BF-4B10-A9C9-F82AF4F2D888}" type="presParOf" srcId="{2A6E4077-CBF0-47CF-9097-996AD38F905E}" destId="{26411063-57C0-44B6-A633-8043B6D9F9F7}" srcOrd="2" destOrd="0" presId="urn:microsoft.com/office/officeart/2005/8/layout/hierarchy4"/>
    <dgm:cxn modelId="{F92B0FD9-FF7B-47F3-9EF6-C231B549C6BB}" type="presParOf" srcId="{26411063-57C0-44B6-A633-8043B6D9F9F7}" destId="{EDEAA830-3D4F-4565-BFCE-18C8532A94E0}" srcOrd="0" destOrd="0" presId="urn:microsoft.com/office/officeart/2005/8/layout/hierarchy4"/>
    <dgm:cxn modelId="{E26D3190-D1F0-44B8-B881-CEA17ECF2D7F}" type="presParOf" srcId="{EDEAA830-3D4F-4565-BFCE-18C8532A94E0}" destId="{E419C7C4-69B3-4DF8-90F8-8874A92D7D40}" srcOrd="0" destOrd="0" presId="urn:microsoft.com/office/officeart/2005/8/layout/hierarchy4"/>
    <dgm:cxn modelId="{110D4E19-6EBA-42C8-AB72-233BCB333D9D}" type="presParOf" srcId="{EDEAA830-3D4F-4565-BFCE-18C8532A94E0}" destId="{B1937037-C98E-44AA-9492-8BD2D908AB09}" srcOrd="1" destOrd="0" presId="urn:microsoft.com/office/officeart/2005/8/layout/hierarchy4"/>
    <dgm:cxn modelId="{E29B1971-2BBF-45FA-A0C7-27F1C70C9CB6}" type="presParOf" srcId="{EDEAA830-3D4F-4565-BFCE-18C8532A94E0}" destId="{61707711-2CF7-4197-B2D9-07D2E70CB136}" srcOrd="2" destOrd="0" presId="urn:microsoft.com/office/officeart/2005/8/layout/hierarchy4"/>
    <dgm:cxn modelId="{4D9BC0A7-3D31-44FE-A55B-4434C9966A00}" type="presParOf" srcId="{61707711-2CF7-4197-B2D9-07D2E70CB136}" destId="{42B9D5D3-0172-4F3F-BB18-C3BB2EB882E9}" srcOrd="0" destOrd="0" presId="urn:microsoft.com/office/officeart/2005/8/layout/hierarchy4"/>
    <dgm:cxn modelId="{6352CEB9-A0A0-410E-83B6-0D9C58B86D49}" type="presParOf" srcId="{42B9D5D3-0172-4F3F-BB18-C3BB2EB882E9}" destId="{F3858BA7-D618-4646-A3EE-BD521BDF6940}" srcOrd="0" destOrd="0" presId="urn:microsoft.com/office/officeart/2005/8/layout/hierarchy4"/>
    <dgm:cxn modelId="{782998AC-B920-4EEF-BA92-15D2727D9942}" type="presParOf" srcId="{42B9D5D3-0172-4F3F-BB18-C3BB2EB882E9}" destId="{9EFEE035-A4FC-45BB-BF24-7B937FA98FD0}" srcOrd="1" destOrd="0" presId="urn:microsoft.com/office/officeart/2005/8/layout/hierarchy4"/>
    <dgm:cxn modelId="{4F4008BD-4865-473B-8670-C7E93C170239}" type="presParOf" srcId="{61707711-2CF7-4197-B2D9-07D2E70CB136}" destId="{505F5560-A203-4EC2-9176-268BBC949D22}" srcOrd="1" destOrd="0" presId="urn:microsoft.com/office/officeart/2005/8/layout/hierarchy4"/>
    <dgm:cxn modelId="{D8F083E0-DAFD-4FDB-BAA2-EA5C41B91D5D}" type="presParOf" srcId="{61707711-2CF7-4197-B2D9-07D2E70CB136}" destId="{36ADCE45-8D61-430A-8518-C61115022AA2}" srcOrd="2" destOrd="0" presId="urn:microsoft.com/office/officeart/2005/8/layout/hierarchy4"/>
    <dgm:cxn modelId="{3569FDBE-BDF5-4B2B-B79E-84EAFE2214AF}" type="presParOf" srcId="{36ADCE45-8D61-430A-8518-C61115022AA2}" destId="{FEB49E00-1893-4515-9ED4-7B247C09E984}" srcOrd="0" destOrd="0" presId="urn:microsoft.com/office/officeart/2005/8/layout/hierarchy4"/>
    <dgm:cxn modelId="{42D81EEF-3642-4481-B7E4-9439F667B25B}" type="presParOf" srcId="{36ADCE45-8D61-430A-8518-C61115022AA2}" destId="{5D552195-3DB7-43C9-8BE1-9926AC61B41B}" srcOrd="1" destOrd="0" presId="urn:microsoft.com/office/officeart/2005/8/layout/hierarchy4"/>
    <dgm:cxn modelId="{11E28FC3-D067-45B5-AC41-E28CD2A99442}" type="presParOf" srcId="{26411063-57C0-44B6-A633-8043B6D9F9F7}" destId="{62A1FABB-CC9B-4D68-B13F-EE916A622E1D}" srcOrd="1" destOrd="0" presId="urn:microsoft.com/office/officeart/2005/8/layout/hierarchy4"/>
    <dgm:cxn modelId="{92D3707F-1906-4F07-B14B-DBF516AAFDD1}" type="presParOf" srcId="{26411063-57C0-44B6-A633-8043B6D9F9F7}" destId="{329A7122-6A15-4A10-A223-42ADCD15225C}" srcOrd="2" destOrd="0" presId="urn:microsoft.com/office/officeart/2005/8/layout/hierarchy4"/>
    <dgm:cxn modelId="{FD76800F-3768-44E6-8B63-6FFBB5091CE8}" type="presParOf" srcId="{329A7122-6A15-4A10-A223-42ADCD15225C}" destId="{BDEDAB0F-3477-4EFD-B5C2-81FF2F6AF2F9}" srcOrd="0" destOrd="0" presId="urn:microsoft.com/office/officeart/2005/8/layout/hierarchy4"/>
    <dgm:cxn modelId="{D0539BAD-67AF-4A10-9E49-EE133F47A995}" type="presParOf" srcId="{329A7122-6A15-4A10-A223-42ADCD15225C}" destId="{D750E78F-8550-4F04-8BFA-1BD2F0456011}" srcOrd="1" destOrd="0" presId="urn:microsoft.com/office/officeart/2005/8/layout/hierarchy4"/>
    <dgm:cxn modelId="{1E47004C-A9C7-4A19-BF59-C9AD06CA0C38}" type="presParOf" srcId="{329A7122-6A15-4A10-A223-42ADCD15225C}" destId="{AE3B9C0D-882B-4DF5-B8C2-1273FB15DCE1}" srcOrd="2" destOrd="0" presId="urn:microsoft.com/office/officeart/2005/8/layout/hierarchy4"/>
    <dgm:cxn modelId="{FA7B79B3-3AAE-453A-AB47-DB3CF1C1EFCB}" type="presParOf" srcId="{AE3B9C0D-882B-4DF5-B8C2-1273FB15DCE1}" destId="{32B2AA4A-02A4-487E-8E6A-5BF4F135E8C9}" srcOrd="0" destOrd="0" presId="urn:microsoft.com/office/officeart/2005/8/layout/hierarchy4"/>
    <dgm:cxn modelId="{350643CB-E53D-4DD0-870D-C37324E636E9}" type="presParOf" srcId="{32B2AA4A-02A4-487E-8E6A-5BF4F135E8C9}" destId="{707E7745-37C4-418E-BA61-164F33302799}" srcOrd="0" destOrd="0" presId="urn:microsoft.com/office/officeart/2005/8/layout/hierarchy4"/>
    <dgm:cxn modelId="{61516018-F9BC-4D05-822A-FD08D806E52F}" type="presParOf" srcId="{32B2AA4A-02A4-487E-8E6A-5BF4F135E8C9}" destId="{554BFCA3-BFCD-416D-91B3-6AE909A0C9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7EE611-E61E-4EBF-ABB2-759313C3CDC1}">
      <dsp:nvSpPr>
        <dsp:cNvPr id="0" name=""/>
        <dsp:cNvSpPr/>
      </dsp:nvSpPr>
      <dsp:spPr>
        <a:xfrm>
          <a:off x="944" y="958"/>
          <a:ext cx="8227711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6100" kern="1200" dirty="0" smtClean="0"/>
            <a:t>Soolisus</a:t>
          </a:r>
          <a:endParaRPr lang="et-EE" sz="6100" kern="1200" dirty="0"/>
        </a:p>
      </dsp:txBody>
      <dsp:txXfrm>
        <a:off x="944" y="958"/>
        <a:ext cx="8227711" cy="1412153"/>
      </dsp:txXfrm>
    </dsp:sp>
    <dsp:sp modelId="{E419C7C4-69B3-4DF8-90F8-8874A92D7D40}">
      <dsp:nvSpPr>
        <dsp:cNvPr id="0" name=""/>
        <dsp:cNvSpPr/>
      </dsp:nvSpPr>
      <dsp:spPr>
        <a:xfrm>
          <a:off x="944" y="1556904"/>
          <a:ext cx="53745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600" kern="1200" dirty="0" smtClean="0"/>
            <a:t>Sotsiaalne sugu</a:t>
          </a:r>
          <a:endParaRPr lang="et-EE" sz="3600" kern="1200" dirty="0"/>
        </a:p>
      </dsp:txBody>
      <dsp:txXfrm>
        <a:off x="944" y="1556904"/>
        <a:ext cx="5374595" cy="1412153"/>
      </dsp:txXfrm>
    </dsp:sp>
    <dsp:sp modelId="{F3858BA7-D618-4646-A3EE-BD521BDF6940}">
      <dsp:nvSpPr>
        <dsp:cNvPr id="0" name=""/>
        <dsp:cNvSpPr/>
      </dsp:nvSpPr>
      <dsp:spPr>
        <a:xfrm>
          <a:off x="94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Naiseks olemise normid ja ootused</a:t>
          </a:r>
          <a:endParaRPr lang="et-EE" sz="2600" kern="1200" dirty="0"/>
        </a:p>
      </dsp:txBody>
      <dsp:txXfrm>
        <a:off x="944" y="3112851"/>
        <a:ext cx="2632025" cy="1412153"/>
      </dsp:txXfrm>
    </dsp:sp>
    <dsp:sp modelId="{FEB49E00-1893-4515-9ED4-7B247C09E984}">
      <dsp:nvSpPr>
        <dsp:cNvPr id="0" name=""/>
        <dsp:cNvSpPr/>
      </dsp:nvSpPr>
      <dsp:spPr>
        <a:xfrm>
          <a:off x="274351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Meheks olemise normid ja ootused</a:t>
          </a:r>
          <a:endParaRPr lang="et-EE" sz="2600" kern="1200" dirty="0"/>
        </a:p>
      </dsp:txBody>
      <dsp:txXfrm>
        <a:off x="2743514" y="3112851"/>
        <a:ext cx="2632025" cy="1412153"/>
      </dsp:txXfrm>
    </dsp:sp>
    <dsp:sp modelId="{BDEDAB0F-3477-4EFD-B5C2-81FF2F6AF2F9}">
      <dsp:nvSpPr>
        <dsp:cNvPr id="0" name=""/>
        <dsp:cNvSpPr/>
      </dsp:nvSpPr>
      <dsp:spPr>
        <a:xfrm>
          <a:off x="5596630" y="1556904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600" kern="1200" dirty="0" smtClean="0"/>
            <a:t>Bioloogiline sugu</a:t>
          </a:r>
          <a:endParaRPr lang="et-EE" sz="3600" kern="1200" dirty="0"/>
        </a:p>
      </dsp:txBody>
      <dsp:txXfrm>
        <a:off x="5596630" y="1556904"/>
        <a:ext cx="2632025" cy="1412153"/>
      </dsp:txXfrm>
    </dsp:sp>
    <dsp:sp modelId="{707E7745-37C4-418E-BA61-164F33302799}">
      <dsp:nvSpPr>
        <dsp:cNvPr id="0" name=""/>
        <dsp:cNvSpPr/>
      </dsp:nvSpPr>
      <dsp:spPr>
        <a:xfrm>
          <a:off x="5596630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Anatoomilis-füsioloogilised erinevused</a:t>
          </a:r>
          <a:endParaRPr lang="et-EE" sz="2600" kern="1200" dirty="0"/>
        </a:p>
      </dsp:txBody>
      <dsp:txXfrm>
        <a:off x="5596630" y="3112851"/>
        <a:ext cx="2632025" cy="141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13390-9C43-4BC9-9A82-FCC172525D45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0B165-C870-4AA7-85EC-91610336FF72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B165-C870-4AA7-85EC-91610336FF72}" type="slidenum">
              <a:rPr lang="et-EE" smtClean="0"/>
              <a:pPr/>
              <a:t>8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1235-6EA8-4ADE-872B-247EB4250206}" type="datetimeFigureOut">
              <a:rPr lang="et-EE" smtClean="0"/>
              <a:pPr/>
              <a:t>17.05.2016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Soo </a:t>
            </a:r>
            <a:r>
              <a:rPr lang="et-EE" dirty="0" smtClean="0"/>
              <a:t>ja soolise võrdõiguslikkuse mõisted 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Naiste ja meeste keskmiste tunnipalkade vahe</a:t>
            </a:r>
            <a:endParaRPr lang="et-EE" dirty="0"/>
          </a:p>
        </p:txBody>
      </p:sp>
      <p:pic>
        <p:nvPicPr>
          <p:cNvPr id="4" name="Picture 2" descr="https://statistikaamet.files.wordpress.com/2015/03/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336" y="1628800"/>
            <a:ext cx="525925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ata:image/png;base64,iVBORw0KGgoAAAANSUhEUgAAAToAAACgCAMAAACrFlD/AAAA9lBMVEX///8RVGKEytAARlZ+yM4ASVl5xswATl2mpqZ6enrn5+cAQFHR6uyuvcF1kJjN1tja7vCl19uu29+KzNJAa3aXqrDG5ehXeoSInqXCzdDv8vPn9PX1+vu6xsq23uEvYW7Nzc2ktLkAAABocnNoho/a4OLCwsKLi4vh4ODZ2NicnJzs7OzEw8NZWFisq6tXVVVFQ0JxcHBraWlMSUl3d3e3traGhIQ3NTR+n6KWlJQlIyNVam86X2gvLS10eHlabHFdnaVPjZYua3ZBfogVEhAfHBuLwcYAOEt5vcOSur6Aq64iY2+XoaRxg4hXho+FkJOuz9KVxcnq1EmbAAAUnklEQVR4nO1dC2PbNNcWXcdsdxdgMJgJoGWbdbF1tyQU8Hjhbd4xBt/g//+ZT0pvsds1TZP0QvPMzXx0adInsnTOkXQEwBZbbLHFPNRApkVfLuiCCm4gQ7ugwrJyBeelbx9+FvFwBK4f+UDOhtRlCyqggUyG1A0rLCv3qXv46W7Ep9/G20aXRJfxI1cHWYGAK8Up6uq+XA+pawfysNWdom5YYVkZwnnp4e5OxIw6O66zCc65k7TIsyKfQLBB4H0vBQUWHbeVl7uf9rAzkHd3Ph0UGMrDCrvDAsvKu+/37s3h7euPUbevmJFI+krvIzGGerPUeUKQbJ30oeJIxxbzcufG4elvn8zj3seo41pSI4KWVndIec42S11nrYstXOScI2V0ffuoO+nrSGULinNqCYcu4DzgjVI3bZqWt56xLDZ25Mmto+7bL76P+OLqR9gRD6HBBJIKZzBeqa/rY2d3QcIieekKp+Sd9/fuz2Hv9cI/63rw5rOHPbx71pefvevLn/04qPBjX3z496PzK1xA/q6HD0+um6OPYJFyckqvG+oOC/W6VZWTBoKbidumEt8gXH+rW0TdlbQ61QA912j4kflZzW5smCuaH32eN5/18dWzvvzsxaDAjwP5m4H8/NGCCjP5yfMjPPnl5P5M+c+roM4GbKzKMh2I1jY3LIOujbqbzZ2ugG2RjmowVdoW2uvmUCW+nhH2/Ym18OBeH0O5b008//pVxNflurnrnB27saw9VHYcrHSVEAIDy5RugdVKjXUxMUShxkmLtLg2lXigup2Lvl736N6DiL30cJEKNFELrvlhVslPM3JhIF9Ge8RkMlLXaSeYk7nhwHYSKWCj9dWJTEqouWOsvU6V+PLUfXd/lpaos2MSLOQQEV4XHOPgV6CugAAHUgRSwwI2nNgK2vhVUGdtAwoSX0nAVdkAbjFtCG2uy4ZdD3Veo6CdNN5xSaXhq1D3EZxn3L0c+C2Gfo9TCYscHxfynOy+3zvGg70+hvLbj1HHER8H5jrjlN6nXmK5furOw23T6+b6uiYDKnXgDokmE5SLoX95w7ht1H33w5cRPxxrn6P4D5RH1zrQhEBA7NtsdZJ2PBQBcvJpbht1m4dCVIB9QYUmJYQW2jINRZFMXNkaaofrorD4jA+6tIN9aWtiWequ2oZtmXYcOcOYIX6SSeQ0koIoJRkyCknHaZ6nP+rl53387/MFCYvkf/45t8CrVz+/6mOR/OUVe04UggBVvGMsDjxJk9NxKGJQ6ziQj6n1ztLMyVFSTobesvPlC7jbziuws/fgkwd9LJKv2l8XYOymhM4QDaxtSaiCVkxgoVRWhZZl0RqzImdXr9fdv7hCd6ZetzkcjzKj0cEPGNUH4gi4FtRg5pkelXUsWZf2LlNXqHnCRvVxH5sduU2a2bhqZ9OlFTosGg1/7WaulFMP7OBxu4R//IY/sMWEGdNqBceSVVpryaIhEv9nmAklRYi5yNIgXLT6NcuAFcoyplUs4hnNODI8CKYK8PKLPv73eV/+/H+DAn8MKwzkf/45t8Ljxz8/7mOR/PWah4mig3k2zsdERmJ0O5GE2chLJzBjcQyII4FMIwHTgDPN8mgqh0iqVFp1rNaZRdIiMc7uonJSTJqWTpHB+4apfbTvoeCyyyesknqSc8kYE4yi1pe286oFsUXmgnWmcxPvXBVJZFLmAt9FlZiUdVE3NcDRMsCQ4LKoa4KRAU1BirLAJEoFqEqQU4IxKIuyjjklIbZr4jdZlE2B67q+i9SdDXh6sY8dPIGgX2TzcxOrUndjZ8TePOvj3fd9+ft3gwJ/LJD/HlT4+6dHL+bx6KcXfSzKf3x987CjWTODM62EHKoxJQHlgRNv03MTO78+uN/HsvI1zv5jE5VfMinqMq3ew4m8gtCotICUsnGV+NcHSyvB12NNnEUdszIOt0hLAphqPQRJiTG5JozBLXULqAuUhZy4BuhWdxAE7T3Digpht9SdT10VqEaVMBhow2Krc9pHq0IRkVrd0z52ni5IWCQPE/7z4Ic+PllSfnCNK52iqT+KtmsRlcAOk2TFppfY6dXFVawlXlU56a8lvjacnhrbqsSXxpa6S2P7wA4xggSWRQHiVRdH7rwaFDhds9tDbG6Y+P2Sw8J1DxO1HutC66jCWeSq0Yy8QoBclE7UoCY6JZQbVYl/v7eiVnJtyslk1DDtmDa6RUxL7izZ50znTFdRJTZ55qRh5SapW96XflOoK1HDxw33lHrBghHRIrMZHGcwanm+5RzlOmp6W+rOog4ahqIBJpSLFhcLoJA0iaJyWprMSM0k3qD5//ve2eb8Jwvk6zf/40AwGyNAcaD7pqUZZYlnHhMSc+N/yRWwQafTV4dOpaGTaUn5r7u7+P9f6+rcqsSXxtKt7sqpu7Gt7s23fXz1ui+/fjEo8GEgfzOQH/35uo+XK8ppJ9sG0Bx9xTCjaS7/4HGrKSiPNknYw1mcOqQUTmefo6mao9+w5q3Eu//ZW7SYf1n57WZGWOZLWEOOiNXOwwowVRFUYYld19RVEwjIYEyIzFbOkWADoxYHy5kk1ALKR2vX6/6zqmfzivQ67HVlkWbUVMLIqKUxKxXdJ0I23hBpXAB51dIxcHmUZNMZMebWCWMUZ21QbP1e4ttCnRNagLExh9QRIKA0dB8aH5ki3jkD8kYk6iz2xmNjTBcyJ6RRlTMiz+8wdSVANYVOI0IRKhygGFHmMK2YqxjKWBVbHWUtsLBGwbFpCJBmwiHuOAu1Sst1FkQ9WDIKwu6ve/cXLOZfVt5QX7cQBTtxDGcsnC6Qp6V3c8he9+XXWV8Grl8BfOjnj6Atexi9Ga0klxZeHV09LNokv1WJL40tdZfGlrpLY/2GWDVIuLGGWDkGtQElIAwQc5wKjxYNEwFwO3R2HCMpJ4MBc9XtdW/v3ZoRtpyQRlOtCEPMK6yVTt861E5TUOhoY2gkxtZp3jKEda6JU9G8EC5ojoWv1q7Xrck1vHG9bkad5dq1Y2IMlgIbzbKcgkYoFdsbYz7HUyHhVI1z4lwUW89I2xi537JQobtN3RiUbELH0JjgBZrolhEMoJ8GAyrpJhIZIzNBGXN55jQZO+MUd9JkudVm/dbELaIOQDAimMMS1xZiG29TJ5cpmAYmCxvIa4hjKtEMRRmQklQEcFLE8aBqirXPTby9v27PyRXPTfDTa4qb4dh5gJWDdfz4sB+r48Wfz88PvrGk/PxKgnVcBuufm7g1ysmq2KrEl8a21V0agyBsn50OwrYoZtrJ/fMUM+2rD/0Yas9/eb6SfHOCsGkL1PEjReFaR9j/ppB9D1Zd7H/9s/8fwUSDscsKmtUctN1aVeKn/127h3izet2SkFJ1rSBeEBWs21K3BDo6pspYKa3Ogl6rNfFvp47iDELrbLyAC2SdnpPd397u7e3dHs/Jqlj7WmLcDBJu21riC2OrEl8a/1LqytT2e7tEjgVy8lzV8Djr4FmpT/Tv3rueGYpt/Xv/b4Q1oWnam1QXBNQHnpBGA1IAiAFmTZ22aiYHE0ZlUwIsozSB5Qhj2PpRXTdlDbEHGJYFGaX61awywfE11q3LsoziwsBET4cJv3+swtcH+PLLr/v4YVX5MsOEG/kUkMnrhrmDIK8ia3XrhFYSeiJ9nuakodRBALLvKfNINFIJI5kVQbAgBWa58blmLgDLspyptku7EystOPJMr3EF++69C8YtuZI4J9JKLH2tZd7lnY99SOVSbFItxzCHkkjEchmbkolMxtY5yX1Mg457400tlGeqE1hor+HYt3ms7LQYEzTWwk4PVrDLda5gX79/eAW9DjKltULaWKU5IAEQkTHdMoGYIY6JnCEwAkQKJUDNjGoZYRBZMYusq4xQRhGpTQ5jQ+MHlQPrkGZYVESynLHi30pd7M3qtO68nnXxqcNOHdzsPnZyxeyK3aqaibGXA+XBvzL91OmKJUfxdTQbImLlkZUezxJm1c+KJHZp83/vwdm4lgf2YlguzuKw9Mvv+3j3RV/+4t2gwB/DCkc33xzg8atv+vh5RXndgYnWhjvt6qz5gfGT/kaeHmE6W91ED9vX8TlgcxxsY3UegBgQB9yykZg3aBZ+k6TF1rNXzMkEE0IJLOEkw8BybG3daIcLjHmyDu82dZ2LSgrxzNiphHUNvKL7s9cp8VRKARlNK4ulNSlWp0ayPYzVGYfdu/3AplanogLIfGEkFAFIFsZ1et2H40zGIVWGSYrYWRuoVS9WJ0h7xE56/Hg72yM2J6Y9YrOb4+uPZ7ObQ+nZi5++6uPxX4OEYYFl5Q3uEcMOQE5ZHpCYumSweZdC+sdXVVBBcxybV5ux3BmORauyhuaHsTodWzkw0c5vw7mIU3MTi3YiLpI3PjcRh4bA8jQ0NCJturY+bUEsZwpfVOBGo37A6DSSlGD1WJ3LxKG/UpV4WRTHfsdaojqqyl289RggNOy7Dwrld5w6ODHCWCOCYUxmRuguWmqUCSJz1glijApsoqiOT+eUGZ13zEgroo0r2GR1G/a3U8bDjTD/L0idttR5W4150yEEQ8eDzk3BoJSFMZG6cc1E5dvxCHTNNJ8I6KgMZD+vvL5AxIkhfu+L//fJl3388MMgYVhgaXmD1AlOWyV0ugxiwvA82v2tJx1rp7qdSqqMVjrFvt4nEglZ5SiWFcqmrVE339W5ybmJoi4LgAnAEJARwWWdvMUwbVGHxQjWMa8oSUqIKWUDcFkWowLGsaPG21idK2BL3aWx8gM73DyFb9MDuxIuO8I+XVPsnKtRTqLW5uCRUA6+XJy+/aTWHZ5BdHy41vwU8/ALvTPUYe9CQxqOaGnjSDpKcxWZg9g12FWEEQdl01rGeM1rOs5qXlIESgVbC0YxrWqrLm+aNnJuW9hEmw2Fy+t1t4y6yQQH28pMwahjpFamqik0He26tPN6QiespRMJPUx+EkM8kRqXXtExGMmo7MU8krwqoGZh0lFG+QpbiW8ZdR6bNtOSq0a5cRrZVKRJ+kx0WVR9O26YOaBONlLKZoJzY0spI3UgcusTdVHaB0VHp563WZaou6T5v/P2YysLb+LSxDoAzjWl0GKuK4c4sCQUAeosXgVvtI3ZgeJQZnnGnQqla0dll6VTJYsAQosyXVEVH2LkaMVgw7wFbx72wgqlU4l78vfvBgV+PJAfPjrEL4/6+PPDIOGnFeUPpzcyrIqiWFwmDhfDlUgnwNqdoRLfJVfnatiqxJfGHd4PuyrefNvbp5QCE/XkJy++jS8neP3y9ZN5vH7zpI8Xf/blUxWWlK/mVOIKAZi6tgzPq8xh1o5gehARDIef4/ipusgIu3N/id1wt3N7XdRCcglzG0dZqJmtbYWa+AA0jpdgQgMv826KICEQOW8JbAK/mDXx9KpUuI3pdRegDgmR04mR1hnaQmPS2X5G0QkBbFpFTVoYgbKsdUalQ520utiBzneAupBPqRF0IkzWipA3UiFfA2NCom6/ahvJDHM0C2isOc0Zkhc70PkOUFfBqCFzRo3VocobRi2LfZqkDOFo7ipUxlToXNMwjqAOsdQZpxKfEZho9955a/Xv9eVbvfgf63kFA+pzl0JdSK+bD0Q0iGQEUNlLANAOCgwrLCvfHr1uqxJfFFvqLo2FDnY+KHC3rYn56GLnHzf57vGrL5c8HfLV10tWuOrjJi+BSgHKZ6tOAgHqaCfXuWuJd369P5zcXzhZv3SFm3Yq8RmoGHFB6VYGFYQXlmqjFoU5Xfk4ptui1y2iDuZBq06Cdh86aZESbJE1saVuBqtApiZu6oFmSmodzTS/yJrYUjdDiQEuIYQE4BqSusJ1RRZ5Tn7dW9oRcjs9J5fBKX9dL87Q6yfffRj4414O5L8W+OtOVVhWvrWBiU4tnLjbet08ttbEpXE3Wl2d8eM/rCnA6ODrxRAU6TjsuYKx9z/MBPXx2QBpBR4oT60pftOPQ5TmYR/Oz4J+9deCadJbMQ9bhzGFTVmTOEYGCJsprAEkFS+cAzDDtgYjCAGBFashzGuLAWkq45s6HTcOCUdFQ3xdYFuQJl717OTsM0bYnff3Vpm8v4mz/wB0hQmICkkkk1pMqLJKCcEcAlboSKA1mmtnGNLCKzrBOjfMU2My3ehcaBGtCNawICfUTKlqtD4zus7T99etyvWwHr2ug1OUUw6nPG+V9FhTy7vONZE0wVQLoDKawmkOlZTajdMWbCbxxNQi49XEdMh7U5i8M6STRFN2dnSdm0gdgeDM/QsXBqtzZq0tTR0cYxrnhdAB5YIm6jQC6YhmLawOMVNpg41iTmMdBC0YC8Fp1FaOKaawTpWZPtOauIHUjaTM6WJ+zsHB3uvRzP1RH+64BrP9OCwbpT06aYN1yojdHqhHh2VGqVLayj2TU1z9UapXfvTMxPeLnCErYVnXy6yvY1IOHYfrwnJbsecwXH1Db5yr82AtsTXTM9akXiuGj4EdUjfsYoYVhnpfT006q8KyMpwpJ9pOh++0xcVQgPUvs1sRVdYHzxYkLJSXrrDoE5wZT/kGQNXFPGoEe3IBw6CAHsgt7leosgUVlpU5vG6OPoLhMLH+4yaHFZaVb6z5v8UWW9weZF7Ni6M2m20wPhJZh0rv544im+iy7eZ6s0L28oGWKO/mtGhuNJ9/i8yPMy9P3Kkl6yo9mQvviTzK/Inym4lSemi6M8MWXi864ufFylsGzfFIUVrIOKUnI0VjPZHkhFvAjKXZSX4xZbaX77WTvbeACvG5SATRzDYazo0M+9BL0h3/PsF44PuUr2bAbgRd0aMOUM6wOGkUtYE0Kmon+URCU7BjMeukns8vod1nc/lgzIUv5NxKjZygKpxQRxiVLZlrls7sy6I7yddZZseZvYHUKSR7MsoCkscGcbnvGsL0yfPEgscGnexiIaHjei4fd5SxuXyggml7bzEeNZrBk19g0tE1c8QwyhSaO5pKxPdHWg8N4xuAkvd7kQLPn5BSZtSCZu5jlxmJmt68rwGeHO+bgGnZy4+/f9R7i0iznY9cTPgIz3sYMK9LPtcXzn5/s5qvbosttthiiy222OKa8f8t4Ox9F7jV6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32772" name="AutoShape 4" descr="data:image/png;base64,iVBORw0KGgoAAAANSUhEUgAAAToAAACgCAMAAACrFlD/AAAA9lBMVEX///8RVGKEytAARlZ+yM4ASVl5xswATl2mpqZ6enrn5+cAQFHR6uyuvcF1kJjN1tja7vCl19uu29+KzNJAa3aXqrDG5ehXeoSInqXCzdDv8vPn9PX1+vu6xsq23uEvYW7Nzc2ktLkAAABocnNoho/a4OLCwsKLi4vh4ODZ2NicnJzs7OzEw8NZWFisq6tXVVVFQ0JxcHBraWlMSUl3d3e3traGhIQ3NTR+n6KWlJQlIyNVam86X2gvLS10eHlabHFdnaVPjZYua3ZBfogVEhAfHBuLwcYAOEt5vcOSur6Aq64iY2+XoaRxg4hXho+FkJOuz9KVxcnq1EmbAAAUnklEQVR4nO1dC2PbNNcWXcdsdxdgMJgJoGWbdbF1tyQU8Hjhbd4xBt/g//+ZT0pvsds1TZP0QvPMzXx0adInsnTOkXQEwBZbbLHFPNRApkVfLuiCCm4gQ7ugwrJyBeelbx9+FvFwBK4f+UDOhtRlCyqggUyG1A0rLCv3qXv46W7Ep9/G20aXRJfxI1cHWYGAK8Up6uq+XA+pawfysNWdom5YYVkZwnnp4e5OxIw6O66zCc65k7TIsyKfQLBB4H0vBQUWHbeVl7uf9rAzkHd3Ph0UGMrDCrvDAsvKu+/37s3h7euPUbevmJFI+krvIzGGerPUeUKQbJ30oeJIxxbzcufG4elvn8zj3seo41pSI4KWVndIec42S11nrYstXOScI2V0ffuoO+nrSGULinNqCYcu4DzgjVI3bZqWt56xLDZ25Mmto+7bL76P+OLqR9gRD6HBBJIKZzBeqa/rY2d3QcIieekKp+Sd9/fuz2Hv9cI/63rw5rOHPbx71pefvevLn/04qPBjX3z496PzK1xA/q6HD0+um6OPYJFyckqvG+oOC/W6VZWTBoKbidumEt8gXH+rW0TdlbQ61QA912j4kflZzW5smCuaH32eN5/18dWzvvzsxaDAjwP5m4H8/NGCCjP5yfMjPPnl5P5M+c+roM4GbKzKMh2I1jY3LIOujbqbzZ2ugG2RjmowVdoW2uvmUCW+nhH2/Ym18OBeH0O5b008//pVxNflurnrnB27saw9VHYcrHSVEAIDy5RugdVKjXUxMUShxkmLtLg2lXigup2Lvl736N6DiL30cJEKNFELrvlhVslPM3JhIF9Ge8RkMlLXaSeYk7nhwHYSKWCj9dWJTEqouWOsvU6V+PLUfXd/lpaos2MSLOQQEV4XHOPgV6CugAAHUgRSwwI2nNgK2vhVUGdtAwoSX0nAVdkAbjFtCG2uy4ZdD3Veo6CdNN5xSaXhq1D3EZxn3L0c+C2Gfo9TCYscHxfynOy+3zvGg70+hvLbj1HHER8H5jrjlN6nXmK5furOw23T6+b6uiYDKnXgDokmE5SLoX95w7ht1H33w5cRPxxrn6P4D5RH1zrQhEBA7NtsdZJ2PBQBcvJpbht1m4dCVIB9QYUmJYQW2jINRZFMXNkaaofrorD4jA+6tIN9aWtiWequ2oZtmXYcOcOYIX6SSeQ0koIoJRkyCknHaZ6nP+rl53387/MFCYvkf/45t8CrVz+/6mOR/OUVe04UggBVvGMsDjxJk9NxKGJQ6ziQj6n1ztLMyVFSTobesvPlC7jbziuws/fgkwd9LJKv2l8XYOymhM4QDaxtSaiCVkxgoVRWhZZl0RqzImdXr9fdv7hCd6ZetzkcjzKj0cEPGNUH4gi4FtRg5pkelXUsWZf2LlNXqHnCRvVxH5sduU2a2bhqZ9OlFTosGg1/7WaulFMP7OBxu4R//IY/sMWEGdNqBceSVVpryaIhEv9nmAklRYi5yNIgXLT6NcuAFcoyplUs4hnNODI8CKYK8PKLPv73eV/+/H+DAn8MKwzkf/45t8Ljxz8/7mOR/PWah4mig3k2zsdERmJ0O5GE2chLJzBjcQyII4FMIwHTgDPN8mgqh0iqVFp1rNaZRdIiMc7uonJSTJqWTpHB+4apfbTvoeCyyyesknqSc8kYE4yi1pe286oFsUXmgnWmcxPvXBVJZFLmAt9FlZiUdVE3NcDRMsCQ4LKoa4KRAU1BirLAJEoFqEqQU4IxKIuyjjklIbZr4jdZlE2B67q+i9SdDXh6sY8dPIGgX2TzcxOrUndjZ8TePOvj3fd9+ft3gwJ/LJD/HlT4+6dHL+bx6KcXfSzKf3x987CjWTODM62EHKoxJQHlgRNv03MTO78+uN/HsvI1zv5jE5VfMinqMq3ew4m8gtCotICUsnGV+NcHSyvB12NNnEUdszIOt0hLAphqPQRJiTG5JozBLXULqAuUhZy4BuhWdxAE7T3Digpht9SdT10VqEaVMBhow2Krc9pHq0IRkVrd0z52ni5IWCQPE/7z4Ic+PllSfnCNK52iqT+KtmsRlcAOk2TFppfY6dXFVawlXlU56a8lvjacnhrbqsSXxpa6S2P7wA4xggSWRQHiVRdH7rwaFDhds9tDbG6Y+P2Sw8J1DxO1HutC66jCWeSq0Yy8QoBclE7UoCY6JZQbVYl/v7eiVnJtyslk1DDtmDa6RUxL7izZ50znTFdRJTZ55qRh5SapW96XflOoK1HDxw33lHrBghHRIrMZHGcwanm+5RzlOmp6W+rOog4ahqIBJpSLFhcLoJA0iaJyWprMSM0k3qD5//ve2eb8Jwvk6zf/40AwGyNAcaD7pqUZZYlnHhMSc+N/yRWwQafTV4dOpaGTaUn5r7u7+P9f6+rcqsSXxtKt7sqpu7Gt7s23fXz1ui+/fjEo8GEgfzOQH/35uo+XK8ppJ9sG0Bx9xTCjaS7/4HGrKSiPNknYw1mcOqQUTmefo6mao9+w5q3Eu//ZW7SYf1n57WZGWOZLWEOOiNXOwwowVRFUYYld19RVEwjIYEyIzFbOkWADoxYHy5kk1ALKR2vX6/6zqmfzivQ67HVlkWbUVMLIqKUxKxXdJ0I23hBpXAB51dIxcHmUZNMZMebWCWMUZ21QbP1e4ttCnRNagLExh9QRIKA0dB8aH5ki3jkD8kYk6iz2xmNjTBcyJ6RRlTMiz+8wdSVANYVOI0IRKhygGFHmMK2YqxjKWBVbHWUtsLBGwbFpCJBmwiHuOAu1Sst1FkQ9WDIKwu6ve/cXLOZfVt5QX7cQBTtxDGcsnC6Qp6V3c8he9+XXWV8Grl8BfOjnj6Atexi9Ga0klxZeHV09LNokv1WJL40tdZfGlrpLY/2GWDVIuLGGWDkGtQElIAwQc5wKjxYNEwFwO3R2HCMpJ4MBc9XtdW/v3ZoRtpyQRlOtCEPMK6yVTt861E5TUOhoY2gkxtZp3jKEda6JU9G8EC5ojoWv1q7Xrck1vHG9bkad5dq1Y2IMlgIbzbKcgkYoFdsbYz7HUyHhVI1z4lwUW89I2xi537JQobtN3RiUbELH0JjgBZrolhEMoJ8GAyrpJhIZIzNBGXN55jQZO+MUd9JkudVm/dbELaIOQDAimMMS1xZiG29TJ5cpmAYmCxvIa4hjKtEMRRmQklQEcFLE8aBqirXPTby9v27PyRXPTfDTa4qb4dh5gJWDdfz4sB+r48Wfz88PvrGk/PxKgnVcBuufm7g1ysmq2KrEl8a21V0agyBsn50OwrYoZtrJ/fMUM+2rD/0Yas9/eb6SfHOCsGkL1PEjReFaR9j/ppB9D1Zd7H/9s/8fwUSDscsKmtUctN1aVeKn/127h3izet2SkFJ1rSBeEBWs21K3BDo6pspYKa3Ogl6rNfFvp47iDELrbLyAC2SdnpPd397u7e3dHs/Jqlj7WmLcDBJu21riC2OrEl8a/1LqytT2e7tEjgVy8lzV8Djr4FmpT/Tv3rueGYpt/Xv/b4Q1oWnam1QXBNQHnpBGA1IAiAFmTZ22aiYHE0ZlUwIsozSB5Qhj2PpRXTdlDbEHGJYFGaX61awywfE11q3LsoziwsBET4cJv3+swtcH+PLLr/v4YVX5MsOEG/kUkMnrhrmDIK8ia3XrhFYSeiJ9nuakodRBALLvKfNINFIJI5kVQbAgBWa58blmLgDLspyptku7EystOPJMr3EF++69C8YtuZI4J9JKLH2tZd7lnY99SOVSbFItxzCHkkjEchmbkolMxtY5yX1Mg457400tlGeqE1hor+HYt3ms7LQYEzTWwk4PVrDLda5gX79/eAW9DjKltULaWKU5IAEQkTHdMoGYIY6JnCEwAkQKJUDNjGoZYRBZMYusq4xQRhGpTQ5jQ+MHlQPrkGZYVESynLHi30pd7M3qtO68nnXxqcNOHdzsPnZyxeyK3aqaibGXA+XBvzL91OmKJUfxdTQbImLlkZUezxJm1c+KJHZp83/vwdm4lgf2YlguzuKw9Mvv+3j3RV/+4t2gwB/DCkc33xzg8atv+vh5RXndgYnWhjvt6qz5gfGT/kaeHmE6W91ED9vX8TlgcxxsY3UegBgQB9yykZg3aBZ+k6TF1rNXzMkEE0IJLOEkw8BybG3daIcLjHmyDu82dZ2LSgrxzNiphHUNvKL7s9cp8VRKARlNK4ulNSlWp0ayPYzVGYfdu/3AplanogLIfGEkFAFIFsZ1et2H40zGIVWGSYrYWRuoVS9WJ0h7xE56/Hg72yM2J6Y9YrOb4+uPZ7ObQ+nZi5++6uPxX4OEYYFl5Q3uEcMOQE5ZHpCYumSweZdC+sdXVVBBcxybV5ux3BmORauyhuaHsTodWzkw0c5vw7mIU3MTi3YiLpI3PjcRh4bA8jQ0NCJturY+bUEsZwpfVOBGo37A6DSSlGD1WJ3LxKG/UpV4WRTHfsdaojqqyl289RggNOy7Dwrld5w6ODHCWCOCYUxmRuguWmqUCSJz1glijApsoqiOT+eUGZ13zEgroo0r2GR1G/a3U8bDjTD/L0idttR5W4150yEEQ8eDzk3BoJSFMZG6cc1E5dvxCHTNNJ8I6KgMZD+vvL5AxIkhfu+L//fJl3388MMgYVhgaXmD1AlOWyV0ugxiwvA82v2tJx1rp7qdSqqMVjrFvt4nEglZ5SiWFcqmrVE339W5ybmJoi4LgAnAEJARwWWdvMUwbVGHxQjWMa8oSUqIKWUDcFkWowLGsaPG21idK2BL3aWx8gM73DyFb9MDuxIuO8I+XVPsnKtRTqLW5uCRUA6+XJy+/aTWHZ5BdHy41vwU8/ALvTPUYe9CQxqOaGnjSDpKcxWZg9g12FWEEQdl01rGeM1rOs5qXlIESgVbC0YxrWqrLm+aNnJuW9hEmw2Fy+t1t4y6yQQH28pMwahjpFamqik0He26tPN6QiespRMJPUx+EkM8kRqXXtExGMmo7MU8krwqoGZh0lFG+QpbiW8ZdR6bNtOSq0a5cRrZVKRJ+kx0WVR9O26YOaBONlLKZoJzY0spI3UgcusTdVHaB0VHp563WZaou6T5v/P2YysLb+LSxDoAzjWl0GKuK4c4sCQUAeosXgVvtI3ZgeJQZnnGnQqla0dll6VTJYsAQosyXVEVH2LkaMVgw7wFbx72wgqlU4l78vfvBgV+PJAfPjrEL4/6+PPDIOGnFeUPpzcyrIqiWFwmDhfDlUgnwNqdoRLfJVfnatiqxJfGHd4PuyrefNvbp5QCE/XkJy++jS8neP3y9ZN5vH7zpI8Xf/blUxWWlK/mVOIKAZi6tgzPq8xh1o5gehARDIef4/ipusgIu3N/id1wt3N7XdRCcglzG0dZqJmtbYWa+AA0jpdgQgMv826KICEQOW8JbAK/mDXx9KpUuI3pdRegDgmR04mR1hnaQmPS2X5G0QkBbFpFTVoYgbKsdUalQ520utiBzneAupBPqRF0IkzWipA3UiFfA2NCom6/ahvJDHM0C2isOc0Zkhc70PkOUFfBqCFzRo3VocobRi2LfZqkDOFo7ipUxlToXNMwjqAOsdQZpxKfEZho9955a/Xv9eVbvfgf63kFA+pzl0JdSK+bD0Q0iGQEUNlLANAOCgwrLCvfHr1uqxJfFFvqLo2FDnY+KHC3rYn56GLnHzf57vGrL5c8HfLV10tWuOrjJi+BSgHKZ6tOAgHqaCfXuWuJd369P5zcXzhZv3SFm3Yq8RmoGHFB6VYGFYQXlmqjFoU5Xfk4ptui1y2iDuZBq06Cdh86aZESbJE1saVuBqtApiZu6oFmSmodzTS/yJrYUjdDiQEuIYQE4BqSusJ1RRZ5Tn7dW9oRcjs9J5fBKX9dL87Q6yfffRj4414O5L8W+OtOVVhWvrWBiU4tnLjbet08ttbEpXE3Wl2d8eM/rCnA6ODrxRAU6TjsuYKx9z/MBPXx2QBpBR4oT60pftOPQ5TmYR/Oz4J+9deCadJbMQ9bhzGFTVmTOEYGCJsprAEkFS+cAzDDtgYjCAGBFashzGuLAWkq45s6HTcOCUdFQ3xdYFuQJl717OTsM0bYnff3Vpm8v4mz/wB0hQmICkkkk1pMqLJKCcEcAlboSKA1mmtnGNLCKzrBOjfMU2My3ehcaBGtCNawICfUTKlqtD4zus7T99etyvWwHr2ug1OUUw6nPG+V9FhTy7vONZE0wVQLoDKawmkOlZTajdMWbCbxxNQi49XEdMh7U5i8M6STRFN2dnSdm0gdgeDM/QsXBqtzZq0tTR0cYxrnhdAB5YIm6jQC6YhmLawOMVNpg41iTmMdBC0YC8Fp1FaOKaawTpWZPtOauIHUjaTM6WJ+zsHB3uvRzP1RH+64BrP9OCwbpT06aYN1yojdHqhHh2VGqVLayj2TU1z9UapXfvTMxPeLnCErYVnXy6yvY1IOHYfrwnJbsecwXH1Db5yr82AtsTXTM9akXiuGj4EdUjfsYoYVhnpfT006q8KyMpwpJ9pOh++0xcVQgPUvs1sRVdYHzxYkLJSXrrDoE5wZT/kGQNXFPGoEe3IBw6CAHsgt7leosgUVlpU5vG6OPoLhMLH+4yaHFZaVb6z5v8UWW9weZF7Ni6M2m20wPhJZh0rv544im+iy7eZ6s0L28oGWKO/mtGhuNJ9/i8yPMy9P3Kkl6yo9mQvviTzK/Inym4lSemi6M8MWXi864ufFylsGzfFIUVrIOKUnI0VjPZHkhFvAjKXZSX4xZbaX77WTvbeACvG5SATRzDYazo0M+9BL0h3/PsF44PuUr2bAbgRd0aMOUM6wOGkUtYE0Kmon+URCU7BjMeukns8vod1nc/lgzIUv5NxKjZygKpxQRxiVLZlrls7sy6I7yddZZseZvYHUKSR7MsoCkscGcbnvGsL0yfPEgscGnexiIaHjei4fd5SxuXyggml7bzEeNZrBk19g0tE1c8QwyhSaO5pKxPdHWg8N4xuAkvd7kQLPn5BSZtSCZu5jlxmJmt68rwGeHO+bgGnZy4+/f9R7i0iznY9cTPgIz3sYMK9LPtcXzn5/s5qvbosttthiiy222OKa8f8t4Ox9F7jV6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32774" name="AutoShape 6" descr="data:image/png;base64,iVBORw0KGgoAAAANSUhEUgAAAToAAACgCAMAAACrFlD/AAAA9lBMVEX///8RVGKEytAARlZ+yM4ASVl5xswATl2mpqZ6enrn5+cAQFHR6uyuvcF1kJjN1tja7vCl19uu29+KzNJAa3aXqrDG5ehXeoSInqXCzdDv8vPn9PX1+vu6xsq23uEvYW7Nzc2ktLkAAABocnNoho/a4OLCwsKLi4vh4ODZ2NicnJzs7OzEw8NZWFisq6tXVVVFQ0JxcHBraWlMSUl3d3e3traGhIQ3NTR+n6KWlJQlIyNVam86X2gvLS10eHlabHFdnaVPjZYua3ZBfogVEhAfHBuLwcYAOEt5vcOSur6Aq64iY2+XoaRxg4hXho+FkJOuz9KVxcnq1EmbAAAUnklEQVR4nO1dC2PbNNcWXcdsdxdgMJgJoGWbdbF1tyQU8Hjhbd4xBt/g//+ZT0pvsds1TZP0QvPMzXx0adInsnTOkXQEwBZbbLHFPNRApkVfLuiCCm4gQ7ugwrJyBeelbx9+FvFwBK4f+UDOhtRlCyqggUyG1A0rLCv3qXv46W7Ep9/G20aXRJfxI1cHWYGAK8Up6uq+XA+pawfysNWdom5YYVkZwnnp4e5OxIw6O66zCc65k7TIsyKfQLBB4H0vBQUWHbeVl7uf9rAzkHd3Ph0UGMrDCrvDAsvKu+/37s3h7euPUbevmJFI+krvIzGGerPUeUKQbJ30oeJIxxbzcufG4elvn8zj3seo41pSI4KWVndIec42S11nrYstXOScI2V0ffuoO+nrSGULinNqCYcu4DzgjVI3bZqWt56xLDZ25Mmto+7bL76P+OLqR9gRD6HBBJIKZzBeqa/rY2d3QcIieekKp+Sd9/fuz2Hv9cI/63rw5rOHPbx71pefvevLn/04qPBjX3z496PzK1xA/q6HD0+um6OPYJFyckqvG+oOC/W6VZWTBoKbidumEt8gXH+rW0TdlbQ61QA912j4kflZzW5smCuaH32eN5/18dWzvvzsxaDAjwP5m4H8/NGCCjP5yfMjPPnl5P5M+c+roM4GbKzKMh2I1jY3LIOujbqbzZ2ugG2RjmowVdoW2uvmUCW+nhH2/Ym18OBeH0O5b008//pVxNflurnrnB27saw9VHYcrHSVEAIDy5RugdVKjXUxMUShxkmLtLg2lXigup2Lvl736N6DiL30cJEKNFELrvlhVslPM3JhIF9Ge8RkMlLXaSeYk7nhwHYSKWCj9dWJTEqouWOsvU6V+PLUfXd/lpaos2MSLOQQEV4XHOPgV6CugAAHUgRSwwI2nNgK2vhVUGdtAwoSX0nAVdkAbjFtCG2uy4ZdD3Veo6CdNN5xSaXhq1D3EZxn3L0c+C2Gfo9TCYscHxfynOy+3zvGg70+hvLbj1HHER8H5jrjlN6nXmK5furOw23T6+b6uiYDKnXgDokmE5SLoX95w7ht1H33w5cRPxxrn6P4D5RH1zrQhEBA7NtsdZJ2PBQBcvJpbht1m4dCVIB9QYUmJYQW2jINRZFMXNkaaofrorD4jA+6tIN9aWtiWequ2oZtmXYcOcOYIX6SSeQ0koIoJRkyCknHaZ6nP+rl53387/MFCYvkf/45t8CrVz+/6mOR/OUVe04UggBVvGMsDjxJk9NxKGJQ6ziQj6n1ztLMyVFSTobesvPlC7jbziuws/fgkwd9LJKv2l8XYOymhM4QDaxtSaiCVkxgoVRWhZZl0RqzImdXr9fdv7hCd6ZetzkcjzKj0cEPGNUH4gi4FtRg5pkelXUsWZf2LlNXqHnCRvVxH5sduU2a2bhqZ9OlFTosGg1/7WaulFMP7OBxu4R//IY/sMWEGdNqBceSVVpryaIhEv9nmAklRYi5yNIgXLT6NcuAFcoyplUs4hnNODI8CKYK8PKLPv73eV/+/H+DAn8MKwzkf/45t8Ljxz8/7mOR/PWah4mig3k2zsdERmJ0O5GE2chLJzBjcQyII4FMIwHTgDPN8mgqh0iqVFp1rNaZRdIiMc7uonJSTJqWTpHB+4apfbTvoeCyyyesknqSc8kYE4yi1pe286oFsUXmgnWmcxPvXBVJZFLmAt9FlZiUdVE3NcDRMsCQ4LKoa4KRAU1BirLAJEoFqEqQU4IxKIuyjjklIbZr4jdZlE2B67q+i9SdDXh6sY8dPIGgX2TzcxOrUndjZ8TePOvj3fd9+ft3gwJ/LJD/HlT4+6dHL+bx6KcXfSzKf3x987CjWTODM62EHKoxJQHlgRNv03MTO78+uN/HsvI1zv5jE5VfMinqMq3ew4m8gtCotICUsnGV+NcHSyvB12NNnEUdszIOt0hLAphqPQRJiTG5JozBLXULqAuUhZy4BuhWdxAE7T3Digpht9SdT10VqEaVMBhow2Krc9pHq0IRkVrd0z52ni5IWCQPE/7z4Ic+PllSfnCNK52iqT+KtmsRlcAOk2TFppfY6dXFVawlXlU56a8lvjacnhrbqsSXxpa6S2P7wA4xggSWRQHiVRdH7rwaFDhds9tDbG6Y+P2Sw8J1DxO1HutC66jCWeSq0Yy8QoBclE7UoCY6JZQbVYl/v7eiVnJtyslk1DDtmDa6RUxL7izZ50znTFdRJTZ55qRh5SapW96XflOoK1HDxw33lHrBghHRIrMZHGcwanm+5RzlOmp6W+rOog4ahqIBJpSLFhcLoJA0iaJyWprMSM0k3qD5//ve2eb8Jwvk6zf/40AwGyNAcaD7pqUZZYlnHhMSc+N/yRWwQafTV4dOpaGTaUn5r7u7+P9f6+rcqsSXxtKt7sqpu7Gt7s23fXz1ui+/fjEo8GEgfzOQH/35uo+XK8ppJ9sG0Bx9xTCjaS7/4HGrKSiPNknYw1mcOqQUTmefo6mao9+w5q3Eu//ZW7SYf1n57WZGWOZLWEOOiNXOwwowVRFUYYld19RVEwjIYEyIzFbOkWADoxYHy5kk1ALKR2vX6/6zqmfzivQ67HVlkWbUVMLIqKUxKxXdJ0I23hBpXAB51dIxcHmUZNMZMebWCWMUZ21QbP1e4ttCnRNagLExh9QRIKA0dB8aH5ki3jkD8kYk6iz2xmNjTBcyJ6RRlTMiz+8wdSVANYVOI0IRKhygGFHmMK2YqxjKWBVbHWUtsLBGwbFpCJBmwiHuOAu1Sst1FkQ9WDIKwu6ve/cXLOZfVt5QX7cQBTtxDGcsnC6Qp6V3c8he9+XXWV8Grl8BfOjnj6Atexi9Ga0klxZeHV09LNokv1WJL40tdZfGlrpLY/2GWDVIuLGGWDkGtQElIAwQc5wKjxYNEwFwO3R2HCMpJ4MBc9XtdW/v3ZoRtpyQRlOtCEPMK6yVTt861E5TUOhoY2gkxtZp3jKEda6JU9G8EC5ojoWv1q7Xrck1vHG9bkad5dq1Y2IMlgIbzbKcgkYoFdsbYz7HUyHhVI1z4lwUW89I2xi537JQobtN3RiUbELH0JjgBZrolhEMoJ8GAyrpJhIZIzNBGXN55jQZO+MUd9JkudVm/dbELaIOQDAimMMS1xZiG29TJ5cpmAYmCxvIa4hjKtEMRRmQklQEcFLE8aBqirXPTby9v27PyRXPTfDTa4qb4dh5gJWDdfz4sB+r48Wfz88PvrGk/PxKgnVcBuufm7g1ysmq2KrEl8a21V0agyBsn50OwrYoZtrJ/fMUM+2rD/0Yas9/eb6SfHOCsGkL1PEjReFaR9j/ppB9D1Zd7H/9s/8fwUSDscsKmtUctN1aVeKn/127h3izet2SkFJ1rSBeEBWs21K3BDo6pspYKa3Ogl6rNfFvp47iDELrbLyAC2SdnpPd397u7e3dHs/Jqlj7WmLcDBJu21riC2OrEl8a/1LqytT2e7tEjgVy8lzV8Djr4FmpT/Tv3rueGYpt/Xv/b4Q1oWnam1QXBNQHnpBGA1IAiAFmTZ22aiYHE0ZlUwIsozSB5Qhj2PpRXTdlDbEHGJYFGaX61awywfE11q3LsoziwsBET4cJv3+swtcH+PLLr/v4YVX5MsOEG/kUkMnrhrmDIK8ia3XrhFYSeiJ9nuakodRBALLvKfNINFIJI5kVQbAgBWa58blmLgDLspyptku7EystOPJMr3EF++69C8YtuZI4J9JKLH2tZd7lnY99SOVSbFItxzCHkkjEchmbkolMxtY5yX1Mg457400tlGeqE1hor+HYt3ms7LQYEzTWwk4PVrDLda5gX79/eAW9DjKltULaWKU5IAEQkTHdMoGYIY6JnCEwAkQKJUDNjGoZYRBZMYusq4xQRhGpTQ5jQ+MHlQPrkGZYVESynLHi30pd7M3qtO68nnXxqcNOHdzsPnZyxeyK3aqaibGXA+XBvzL91OmKJUfxdTQbImLlkZUezxJm1c+KJHZp83/vwdm4lgf2YlguzuKw9Mvv+3j3RV/+4t2gwB/DCkc33xzg8atv+vh5RXndgYnWhjvt6qz5gfGT/kaeHmE6W91ED9vX8TlgcxxsY3UegBgQB9yykZg3aBZ+k6TF1rNXzMkEE0IJLOEkw8BybG3daIcLjHmyDu82dZ2LSgrxzNiphHUNvKL7s9cp8VRKARlNK4ulNSlWp0ayPYzVGYfdu/3AplanogLIfGEkFAFIFsZ1et2H40zGIVWGSYrYWRuoVS9WJ0h7xE56/Hg72yM2J6Y9YrOb4+uPZ7ObQ+nZi5++6uPxX4OEYYFl5Q3uEcMOQE5ZHpCYumSweZdC+sdXVVBBcxybV5ux3BmORauyhuaHsTodWzkw0c5vw7mIU3MTi3YiLpI3PjcRh4bA8jQ0NCJturY+bUEsZwpfVOBGo37A6DSSlGD1WJ3LxKG/UpV4WRTHfsdaojqqyl289RggNOy7Dwrld5w6ODHCWCOCYUxmRuguWmqUCSJz1glijApsoqiOT+eUGZ13zEgroo0r2GR1G/a3U8bDjTD/L0idttR5W4150yEEQ8eDzk3BoJSFMZG6cc1E5dvxCHTNNJ8I6KgMZD+vvL5AxIkhfu+L//fJl3388MMgYVhgaXmD1AlOWyV0ugxiwvA82v2tJx1rp7qdSqqMVjrFvt4nEglZ5SiWFcqmrVE339W5ybmJoi4LgAnAEJARwWWdvMUwbVGHxQjWMa8oSUqIKWUDcFkWowLGsaPG21idK2BL3aWx8gM73DyFb9MDuxIuO8I+XVPsnKtRTqLW5uCRUA6+XJy+/aTWHZ5BdHy41vwU8/ALvTPUYe9CQxqOaGnjSDpKcxWZg9g12FWEEQdl01rGeM1rOs5qXlIESgVbC0YxrWqrLm+aNnJuW9hEmw2Fy+t1t4y6yQQH28pMwahjpFamqik0He26tPN6QiespRMJPUx+EkM8kRqXXtExGMmo7MU8krwqoGZh0lFG+QpbiW8ZdR6bNtOSq0a5cRrZVKRJ+kx0WVR9O26YOaBONlLKZoJzY0spI3UgcusTdVHaB0VHp563WZaou6T5v/P2YysLb+LSxDoAzjWl0GKuK4c4sCQUAeosXgVvtI3ZgeJQZnnGnQqla0dll6VTJYsAQosyXVEVH2LkaMVgw7wFbx72wgqlU4l78vfvBgV+PJAfPjrEL4/6+PPDIOGnFeUPpzcyrIqiWFwmDhfDlUgnwNqdoRLfJVfnatiqxJfGHd4PuyrefNvbp5QCE/XkJy++jS8neP3y9ZN5vH7zpI8Xf/blUxWWlK/mVOIKAZi6tgzPq8xh1o5gehARDIef4/ipusgIu3N/id1wt3N7XdRCcglzG0dZqJmtbYWa+AA0jpdgQgMv826KICEQOW8JbAK/mDXx9KpUuI3pdRegDgmR04mR1hnaQmPS2X5G0QkBbFpFTVoYgbKsdUalQ520utiBzneAupBPqRF0IkzWipA3UiFfA2NCom6/ahvJDHM0C2isOc0Zkhc70PkOUFfBqCFzRo3VocobRi2LfZqkDOFo7ipUxlToXNMwjqAOsdQZpxKfEZho9955a/Xv9eVbvfgf63kFA+pzl0JdSK+bD0Q0iGQEUNlLANAOCgwrLCvfHr1uqxJfFFvqLo2FDnY+KHC3rYn56GLnHzf57vGrL5c8HfLV10tWuOrjJi+BSgHKZ6tOAgHqaCfXuWuJd369P5zcXzhZv3SFm3Yq8RmoGHFB6VYGFYQXlmqjFoU5Xfk4ptui1y2iDuZBq06Cdh86aZESbJE1saVuBqtApiZu6oFmSmodzTS/yJrYUjdDiQEuIYQE4BqSusJ1RRZ5Tn7dW9oRcjs9J5fBKX9dL87Q6yfffRj4414O5L8W+OtOVVhWvrWBiU4tnLjbet08ttbEpXE3Wl2d8eM/rCnA6ODrxRAU6TjsuYKx9z/MBPXx2QBpBR4oT60pftOPQ5TmYR/Oz4J+9deCadJbMQ9bhzGFTVmTOEYGCJsprAEkFS+cAzDDtgYjCAGBFashzGuLAWkq45s6HTcOCUdFQ3xdYFuQJl717OTsM0bYnff3Vpm8v4mz/wB0hQmICkkkk1pMqLJKCcEcAlboSKA1mmtnGNLCKzrBOjfMU2My3ehcaBGtCNawICfUTKlqtD4zus7T99etyvWwHr2ug1OUUw6nPG+V9FhTy7vONZE0wVQLoDKawmkOlZTajdMWbCbxxNQi49XEdMh7U5i8M6STRFN2dnSdm0gdgeDM/QsXBqtzZq0tTR0cYxrnhdAB5YIm6jQC6YhmLawOMVNpg41iTmMdBC0YC8Fp1FaOKaawTpWZPtOauIHUjaTM6WJ+zsHB3uvRzP1RH+64BrP9OCwbpT06aYN1yojdHqhHh2VGqVLayj2TU1z9UapXfvTMxPeLnCErYVnXy6yvY1IOHYfrwnJbsecwXH1Db5yr82AtsTXTM9akXiuGj4EdUjfsYoYVhnpfT006q8KyMpwpJ9pOh++0xcVQgPUvs1sRVdYHzxYkLJSXrrDoE5wZT/kGQNXFPGoEe3IBw6CAHsgt7leosgUVlpU5vG6OPoLhMLH+4yaHFZaVb6z5v8UWW9weZF7Ni6M2m20wPhJZh0rv544im+iy7eZ6s0L28oGWKO/mtGhuNJ9/i8yPMy9P3Kkl6yo9mQvviTzK/Inym4lSemi6M8MWXi864ufFylsGzfFIUVrIOKUnI0VjPZHkhFvAjKXZSX4xZbaX77WTvbeACvG5SATRzDYazo0M+9BL0h3/PsF44PuUr2bAbgRd0aMOUM6wOGkUtYE0Kmon+URCU7BjMeukns8vod1nc/lgzIUv5NxKjZygKpxQRxiVLZlrls7sy6I7yddZZseZvYHUKSR7MsoCkscGcbnvGsL0yfPEgscGnexiIaHjei4fd5SxuXyggml7bzEeNZrBk19g0tE1c8QwyhSaO5pKxPdHWg8N4xuAkvd7kQLPn5BSZtSCZu5jlxmJmt68rwGeHO+bgGnZy4+/f9R7i0iznY9cTPgIz3sYMK9LPtcXzn5/s5qvbosttthiiy222OKa8f8t4Ox9F7jV6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029" y="980728"/>
            <a:ext cx="6109268" cy="434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7025"/>
            <a:ext cx="7499350" cy="708025"/>
          </a:xfrm>
        </p:spPr>
        <p:txBody>
          <a:bodyPr>
            <a:spAutoFit/>
          </a:bodyPr>
          <a:lstStyle/>
          <a:p>
            <a:pPr algn="l" eaLnBrk="0" hangingPunct="0"/>
            <a:r>
              <a:rPr lang="et-EE" sz="4000" dirty="0" smtClean="0">
                <a:latin typeface="Arial" charset="0"/>
                <a:cs typeface="Arial" charset="0"/>
              </a:rPr>
              <a:t>		Arvatakse, </a:t>
            </a:r>
            <a:r>
              <a:rPr lang="et-EE" sz="4000" dirty="0" err="1" smtClean="0">
                <a:latin typeface="Arial" charset="0"/>
                <a:cs typeface="Arial" charset="0"/>
              </a:rPr>
              <a:t>et…</a:t>
            </a:r>
            <a:r>
              <a:rPr lang="et-EE" sz="40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7347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mtClean="0"/>
              <a:t>naistele sobivad paremini…</a:t>
            </a:r>
          </a:p>
        </p:txBody>
      </p:sp>
      <p:sp>
        <p:nvSpPr>
          <p:cNvPr id="57348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smtClean="0"/>
              <a:t>Hoolitsemise, kasvatamise, teiste teenindamise ja abistamisega seotud valdkonnad</a:t>
            </a:r>
          </a:p>
          <a:p>
            <a:endParaRPr lang="et-EE" smtClean="0"/>
          </a:p>
          <a:p>
            <a:r>
              <a:rPr lang="et-EE" smtClean="0"/>
              <a:t>Haridus, meditsiin, sotsiaaltöö, kultuur</a:t>
            </a:r>
          </a:p>
        </p:txBody>
      </p:sp>
      <p:sp>
        <p:nvSpPr>
          <p:cNvPr id="57349" name="Teksti kohatäid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t-EE" smtClean="0"/>
              <a:t>meestele sobivad paremini…</a:t>
            </a:r>
          </a:p>
        </p:txBody>
      </p:sp>
      <p:sp>
        <p:nvSpPr>
          <p:cNvPr id="57350" name="Sisu kohatäid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t-EE" smtClean="0"/>
              <a:t>Valitsemise, juhtimise, tootmise, tehnoloogiaga seotud valdkonnad</a:t>
            </a:r>
          </a:p>
          <a:p>
            <a:endParaRPr lang="et-EE" smtClean="0"/>
          </a:p>
          <a:p>
            <a:endParaRPr lang="et-EE" smtClean="0"/>
          </a:p>
          <a:p>
            <a:r>
              <a:rPr lang="et-EE" smtClean="0"/>
              <a:t>Riigikaitse, tootmine, ehitus</a:t>
            </a:r>
          </a:p>
        </p:txBody>
      </p:sp>
      <p:pic>
        <p:nvPicPr>
          <p:cNvPr id="57351" name="Content Placeholder 3" descr="Pt_9_2v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614" y="116632"/>
            <a:ext cx="17737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Kuue riigi õpilaste võrdlev uuring: Eestis on stereotüüpsed hoiakud soorollide suhtes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6350" y="1928813"/>
            <a:ext cx="6591300" cy="38687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Riigikogu 2015</a:t>
            </a:r>
            <a:endParaRPr lang="et-EE" dirty="0"/>
          </a:p>
        </p:txBody>
      </p:sp>
      <p:pic>
        <p:nvPicPr>
          <p:cNvPr id="4" name="Picture 5" descr="http://static.err.ee/gridfs/AB5163E8F4852728F90E125CE3E4CC73AA943EFBB0A8D09AA72F27A2C3B2F505.jpg?width=1056&amp;crop=(60%2C31%2C982.17%2C552)&amp;cropxunits=1056&amp;cropyunits=594&amp;rotate=0&amp;s.contrast=0&amp;s.saturation=0&amp;s.brightness=0&amp;s.grayscale=0&amp;s.alpha=1&amp;s.roundcorners=0%2C0%2C0%2C0&amp;format=jpg&amp;emorPath=uudised%2Fees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38" y="1600200"/>
            <a:ext cx="80057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Vabariigi Valitsus 2015</a:t>
            </a:r>
            <a:endParaRPr lang="et-EE" dirty="0"/>
          </a:p>
        </p:txBody>
      </p:sp>
      <p:pic>
        <p:nvPicPr>
          <p:cNvPr id="4" name="Picture 2" descr="http://www.riigikantselei.ee/aastaraamat/2015/images/slider/2015.12.10_Vabariigi_Valitsus_10.12.2015._Foto_Kaupo_Kik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54" y="1916832"/>
            <a:ext cx="7152990" cy="319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Kutsehariduse omandajad soo ja koolitusala järgi</a:t>
            </a:r>
            <a:endParaRPr lang="et-EE" dirty="0"/>
          </a:p>
        </p:txBody>
      </p:sp>
      <p:pic>
        <p:nvPicPr>
          <p:cNvPr id="4" name="Sisu kohatäid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676" y="1600200"/>
            <a:ext cx="59266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	Kõrgharidusega naiste ja meeste vahe protsendipunktides</a:t>
            </a:r>
            <a:endParaRPr lang="et-EE" dirty="0"/>
          </a:p>
        </p:txBody>
      </p:sp>
      <p:pic>
        <p:nvPicPr>
          <p:cNvPr id="4" name="Sisu kohatäide 3" descr="https://statistikaamet.files.wordpress.com/2013/07/2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234" y="2150347"/>
            <a:ext cx="4693532" cy="342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Sooline ebavõrdsus EL-s</a:t>
            </a:r>
            <a:endParaRPr lang="et-EE" dirty="0"/>
          </a:p>
        </p:txBody>
      </p:sp>
      <p:pic>
        <p:nvPicPr>
          <p:cNvPr id="4" name="Picture 2" descr="http://www.europarl.europa.eu/resources/library/images/20130306PHT06241/20130306PHT0624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3312368" cy="539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i="1" dirty="0" smtClean="0"/>
              <a:t>Sugu on ühiskonna põhikategooria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b="1" i="1" dirty="0" smtClean="0"/>
              <a:t> 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t-EE" b="1" i="1" dirty="0" smtClean="0"/>
              <a:t> </a:t>
            </a:r>
            <a:endParaRPr lang="et-EE" dirty="0" smtClean="0"/>
          </a:p>
          <a:p>
            <a:endParaRPr lang="et-EE" dirty="0" smtClean="0"/>
          </a:p>
          <a:p>
            <a:r>
              <a:rPr lang="et-EE" b="1" i="1" dirty="0" smtClean="0"/>
              <a:t>Soo alusel jaguneb ühiskond kaheks kõige suuremaks sotsiaalseks grupiks – naissoost ja meessoost isikuteks</a:t>
            </a:r>
            <a:endParaRPr lang="et-EE" dirty="0" smtClean="0"/>
          </a:p>
          <a:p>
            <a:pPr>
              <a:buNone/>
            </a:pPr>
            <a:r>
              <a:rPr lang="et-EE" b="1" i="1" dirty="0" smtClean="0"/>
              <a:t> 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Rahvastikupüramiid</a:t>
            </a:r>
            <a:endParaRPr lang="et-EE" dirty="0"/>
          </a:p>
        </p:txBody>
      </p:sp>
      <p:pic>
        <p:nvPicPr>
          <p:cNvPr id="4" name="Picture 3" descr="http://www.saaremaa.ee/est/general/rahva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405856"/>
            <a:ext cx="47625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Sugu ja soolisus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t-EE" dirty="0" smtClean="0"/>
          </a:p>
          <a:p>
            <a:r>
              <a:rPr lang="et-EE" dirty="0" smtClean="0"/>
              <a:t>Bioloogilised erinevused</a:t>
            </a:r>
          </a:p>
          <a:p>
            <a:pPr lvl="1"/>
            <a:r>
              <a:rPr lang="et-EE" dirty="0" smtClean="0"/>
              <a:t> on kaasasündinud</a:t>
            </a:r>
          </a:p>
          <a:p>
            <a:pPr lvl="1"/>
            <a:r>
              <a:rPr lang="et-EE" dirty="0" smtClean="0"/>
              <a:t>kindlad ja püsivad</a:t>
            </a:r>
          </a:p>
          <a:p>
            <a:pPr lvl="1"/>
            <a:r>
              <a:rPr lang="et-EE" dirty="0" smtClean="0"/>
              <a:t>ei muutu aja jooksul </a:t>
            </a:r>
          </a:p>
          <a:p>
            <a:pPr lvl="1"/>
            <a:endParaRPr lang="et-EE" dirty="0" smtClean="0"/>
          </a:p>
          <a:p>
            <a:r>
              <a:rPr lang="et-EE" dirty="0" smtClean="0"/>
              <a:t>Sotsiaalsed erinevused (riietumine, mängud, huvid, </a:t>
            </a:r>
            <a:r>
              <a:rPr lang="et-EE" dirty="0" err="1" smtClean="0"/>
              <a:t>käitumine…</a:t>
            </a:r>
            <a:r>
              <a:rPr lang="et-EE" dirty="0" smtClean="0"/>
              <a:t>) </a:t>
            </a:r>
          </a:p>
          <a:p>
            <a:pPr lvl="1"/>
            <a:r>
              <a:rPr lang="et-EE" dirty="0" smtClean="0"/>
              <a:t>on kujunenud ajalooliselt,</a:t>
            </a:r>
          </a:p>
          <a:p>
            <a:pPr lvl="1"/>
            <a:r>
              <a:rPr lang="et-EE" dirty="0" smtClean="0"/>
              <a:t>on aja jooksul muutuvad </a:t>
            </a:r>
            <a:endParaRPr lang="et-EE" dirty="0"/>
          </a:p>
        </p:txBody>
      </p:sp>
      <p:pic>
        <p:nvPicPr>
          <p:cNvPr id="4" name="Pilt 3" descr="https://femuscleblog.files.wordpress.com/2015/09/manwomanstock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00808"/>
            <a:ext cx="1706488" cy="163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ng.clipart.me/graphics/thumbs/146/s-hool-boy-and-girl-vintage-student-silhouettes-back-to-school-illustration_146175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cture 2" descr="https://s-media-cache-ak0.pinimg.com/236x/72/ec/f0/72ecf010d960a15a3931f044443e6c9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2863"/>
            <a:ext cx="2448272" cy="4066382"/>
          </a:xfrm>
          <a:prstGeom prst="rect">
            <a:avLst/>
          </a:prstGeom>
          <a:noFill/>
        </p:spPr>
      </p:pic>
      <p:pic>
        <p:nvPicPr>
          <p:cNvPr id="6" name="Picture 4" descr="http://www.mistythicket.com/ebay/renaissance_peasant_outfit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2829762" cy="37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 dirty="0" smtClean="0"/>
              <a:t>Soo</a:t>
            </a:r>
            <a:r>
              <a:rPr lang="et-EE" dirty="0" smtClean="0"/>
              <a:t> mõiste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 smtClean="0"/>
              <a:t>See,mis</a:t>
            </a:r>
            <a:r>
              <a:rPr lang="et-EE" dirty="0" smtClean="0"/>
              <a:t> tööd keegi teeb, pole kaasasündinud</a:t>
            </a:r>
            <a:endParaRPr lang="et-EE" dirty="0"/>
          </a:p>
        </p:txBody>
      </p:sp>
      <p:pic>
        <p:nvPicPr>
          <p:cNvPr id="4" name="Picture 2" descr="https://scontent-arn2-1.xx.fbcdn.net/hphotos-xfa1/v/t1.0-9/525165_535304419823189_1978866439_n.jpg?oh=e0e025d56a8cbd42d8cbcaab80f953e6&amp;oe=569676A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30933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i="1" dirty="0" smtClean="0"/>
              <a:t>Sooline võrdõiguslikkus  tähendab 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t-EE" b="1" i="1" dirty="0" smtClean="0"/>
          </a:p>
          <a:p>
            <a:pPr>
              <a:buNone/>
            </a:pPr>
            <a:r>
              <a:rPr lang="et-EE" b="1" i="1" dirty="0" smtClean="0"/>
              <a:t>	naiste ja meeste </a:t>
            </a:r>
          </a:p>
          <a:p>
            <a:pPr>
              <a:buNone/>
            </a:pPr>
            <a:r>
              <a:rPr lang="et-EE" b="1" i="1" dirty="0" smtClean="0"/>
              <a:t>		võrdseid õigusi, </a:t>
            </a:r>
          </a:p>
          <a:p>
            <a:pPr>
              <a:buNone/>
            </a:pPr>
            <a:r>
              <a:rPr lang="et-EE" b="1" i="1" dirty="0" smtClean="0"/>
              <a:t>		võrdseid kohustusi, </a:t>
            </a:r>
          </a:p>
          <a:p>
            <a:pPr>
              <a:buNone/>
            </a:pPr>
            <a:r>
              <a:rPr lang="et-EE" b="1" i="1" dirty="0" smtClean="0"/>
              <a:t>		võrdseid vastutusi ja </a:t>
            </a:r>
          </a:p>
          <a:p>
            <a:pPr>
              <a:buNone/>
            </a:pPr>
            <a:r>
              <a:rPr lang="et-EE" b="1" i="1" dirty="0" smtClean="0"/>
              <a:t>		võrdseid võimalusi 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145</Words>
  <Application>Microsoft Office PowerPoint</Application>
  <PresentationFormat>Ekraaniseanss (4:3)</PresentationFormat>
  <Paragraphs>50</Paragraphs>
  <Slides>18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18</vt:i4>
      </vt:variant>
    </vt:vector>
  </HeadingPairs>
  <TitlesOfParts>
    <vt:vector size="19" baseType="lpstr">
      <vt:lpstr>Office'i kujundus</vt:lpstr>
      <vt:lpstr>Soo ja soolise võrdõiguslikkuse mõisted </vt:lpstr>
      <vt:lpstr>Sugu on ühiskonna põhikategooria  </vt:lpstr>
      <vt:lpstr>Rahvastikupüramiid</vt:lpstr>
      <vt:lpstr>Sugu ja soolisus</vt:lpstr>
      <vt:lpstr>Slaid 5</vt:lpstr>
      <vt:lpstr>Soo mõiste</vt:lpstr>
      <vt:lpstr>See,mis tööd keegi teeb, pole kaasasündinud</vt:lpstr>
      <vt:lpstr>Sooline võrdõiguslikkus  tähendab  </vt:lpstr>
      <vt:lpstr>Slaid 9</vt:lpstr>
      <vt:lpstr>Naiste ja meeste keskmiste tunnipalkade vahe</vt:lpstr>
      <vt:lpstr>Slaid 11</vt:lpstr>
      <vt:lpstr>  Arvatakse, et….</vt:lpstr>
      <vt:lpstr>Kuue riigi õpilaste võrdlev uuring: Eestis on stereotüüpsed hoiakud soorollide suhtes</vt:lpstr>
      <vt:lpstr>Riigikogu 2015</vt:lpstr>
      <vt:lpstr>Vabariigi Valitsus 2015</vt:lpstr>
      <vt:lpstr>Kutsehariduse omandajad soo ja koolitusala järgi</vt:lpstr>
      <vt:lpstr> Kõrgharidusega naiste ja meeste vahe protsendipunktides</vt:lpstr>
      <vt:lpstr>Sooline ebavõrdsus EL-s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kasutaja</dc:creator>
  <cp:lastModifiedBy>Yllemari</cp:lastModifiedBy>
  <cp:revision>7</cp:revision>
  <dcterms:created xsi:type="dcterms:W3CDTF">2016-04-28T09:06:14Z</dcterms:created>
  <dcterms:modified xsi:type="dcterms:W3CDTF">2016-05-17T21:17:37Z</dcterms:modified>
</cp:coreProperties>
</file>