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15.05.2016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justice/gender-equality/gender-decision-making/index_et.htm" TargetMode="External"/><Relationship Id="rId2" Type="http://schemas.openxmlformats.org/officeDocument/2006/relationships/hyperlink" Target="http://ec.europa.eu/justice/gender-equality/gender-pay-gap/index_e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justice/gender-equality/law/index_et.htm" TargetMode="External"/><Relationship Id="rId5" Type="http://schemas.openxmlformats.org/officeDocument/2006/relationships/hyperlink" Target="http://ec.europa.eu/justice/gender-equality/development-cooperation/index_et.htm" TargetMode="External"/><Relationship Id="rId4" Type="http://schemas.openxmlformats.org/officeDocument/2006/relationships/hyperlink" Target="http://ec.europa.eu/justice/gender-equality/gender-violence/index_e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Sooline võrdõiguslikkus Euroopa Liidu väärtuse ja eesmärgina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Sooline võrdõiguslikkus e. sugude võrdsus on põhiõigus</a:t>
            </a:r>
            <a:endParaRPr lang="et-EE" dirty="0"/>
          </a:p>
        </p:txBody>
      </p:sp>
      <p:pic>
        <p:nvPicPr>
          <p:cNvPr id="4" name="Picture 2" descr="http://blogs.ft.com/ftdata/files/2015/03/G194X-Datawatch-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082" y="2060848"/>
            <a:ext cx="3695118" cy="35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Euroopa Komisjoni temaatilised prioriteedid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b="1" dirty="0" smtClean="0"/>
              <a:t>naiste </a:t>
            </a:r>
            <a:r>
              <a:rPr lang="et-EE" b="1" dirty="0" smtClean="0"/>
              <a:t>ja meeste </a:t>
            </a:r>
            <a:r>
              <a:rPr lang="et-EE" b="1" dirty="0" smtClean="0"/>
              <a:t>võrdne majanduslik sõltumatus</a:t>
            </a:r>
            <a:r>
              <a:rPr lang="et-EE" dirty="0" smtClean="0"/>
              <a:t>;</a:t>
            </a:r>
          </a:p>
          <a:p>
            <a:r>
              <a:rPr lang="et-EE" b="1" dirty="0" smtClean="0">
                <a:hlinkClick r:id="rId2"/>
              </a:rPr>
              <a:t>võrdne </a:t>
            </a:r>
            <a:r>
              <a:rPr lang="et-EE" b="1" dirty="0" smtClean="0">
                <a:hlinkClick r:id="rId2"/>
              </a:rPr>
              <a:t>tasu samaväärse töö eest</a:t>
            </a:r>
            <a:r>
              <a:rPr lang="et-EE" dirty="0" smtClean="0"/>
              <a:t>;</a:t>
            </a:r>
          </a:p>
          <a:p>
            <a:r>
              <a:rPr lang="et-EE" b="1" dirty="0" smtClean="0">
                <a:hlinkClick r:id="rId3"/>
              </a:rPr>
              <a:t>v</a:t>
            </a:r>
            <a:r>
              <a:rPr lang="et-EE" b="1" dirty="0" smtClean="0">
                <a:hlinkClick r:id="rId3"/>
              </a:rPr>
              <a:t>õrdsus  </a:t>
            </a:r>
            <a:r>
              <a:rPr lang="et-EE" b="1" dirty="0" smtClean="0">
                <a:hlinkClick r:id="rId3"/>
              </a:rPr>
              <a:t>otsustamistasandil</a:t>
            </a:r>
            <a:r>
              <a:rPr lang="et-EE" dirty="0" smtClean="0"/>
              <a:t>;</a:t>
            </a:r>
          </a:p>
          <a:p>
            <a:r>
              <a:rPr lang="et-EE" b="1" dirty="0" smtClean="0">
                <a:hlinkClick r:id="rId4"/>
              </a:rPr>
              <a:t>v</a:t>
            </a:r>
            <a:r>
              <a:rPr lang="et-EE" b="1" dirty="0" smtClean="0">
                <a:hlinkClick r:id="rId4"/>
              </a:rPr>
              <a:t>äärikus</a:t>
            </a:r>
            <a:r>
              <a:rPr lang="et-EE" b="1" dirty="0" smtClean="0">
                <a:hlinkClick r:id="rId4"/>
              </a:rPr>
              <a:t>, isikupuutumatus ja soolise vägivalla lõpetamine</a:t>
            </a:r>
            <a:r>
              <a:rPr lang="et-EE" dirty="0" smtClean="0"/>
              <a:t>;</a:t>
            </a:r>
          </a:p>
          <a:p>
            <a:r>
              <a:rPr lang="et-EE" b="1" dirty="0" smtClean="0">
                <a:hlinkClick r:id="rId5"/>
              </a:rPr>
              <a:t>soolise võrdõiguslikkuse edendamine väljaspool ELi piire</a:t>
            </a:r>
            <a:r>
              <a:rPr lang="et-EE" dirty="0" smtClean="0"/>
              <a:t>;</a:t>
            </a:r>
          </a:p>
          <a:p>
            <a:r>
              <a:rPr lang="et-EE" dirty="0" smtClean="0"/>
              <a:t>horisontaalsed </a:t>
            </a:r>
            <a:r>
              <a:rPr lang="et-EE" dirty="0" smtClean="0"/>
              <a:t>läbivad teemad: soorollid, stereotüübid, </a:t>
            </a:r>
            <a:r>
              <a:rPr lang="et-EE" dirty="0" err="1" smtClean="0"/>
              <a:t> </a:t>
            </a:r>
            <a:r>
              <a:rPr lang="et-EE" b="1" dirty="0" err="1" smtClean="0">
                <a:hlinkClick r:id="rId6"/>
              </a:rPr>
              <a:t>seadused</a:t>
            </a:r>
            <a:r>
              <a:rPr lang="et-EE" dirty="0" smtClean="0"/>
              <a:t>.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Kui tõsine on soolise ebavõrdsuse probleem?</a:t>
            </a:r>
            <a:br>
              <a:rPr lang="et-EE" sz="3200" dirty="0" smtClean="0"/>
            </a:br>
            <a:r>
              <a:rPr lang="et-EE" sz="3200" dirty="0" smtClean="0"/>
              <a:t> (EL ja EE, jaanuar 2012, Eurobaromeeter)</a:t>
            </a:r>
            <a:endParaRPr lang="et-EE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00200"/>
            <a:ext cx="5400600" cy="516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uroparl.europa.eu/resources/library/images/20130306PHT06241/20130306PHT0624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55" y="764704"/>
            <a:ext cx="4428957" cy="587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e-europe.info/user/files/Amy/Gender_Pay_G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191250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ne-europe.info/user/files/Amy/Paternity_Leave_World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708177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EIGE soolise võrdõiguslikkuse indeks</a:t>
            </a:r>
            <a:br>
              <a:rPr lang="et-EE" b="1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Indeks arvutatakse andmete alusel, mis puudutavad kuut suuremat valdkonda: </a:t>
            </a:r>
            <a:endParaRPr lang="et-EE" dirty="0" smtClean="0"/>
          </a:p>
          <a:p>
            <a:r>
              <a:rPr lang="et-EE" dirty="0" smtClean="0"/>
              <a:t>töö</a:t>
            </a:r>
            <a:r>
              <a:rPr lang="et-EE" dirty="0" smtClean="0"/>
              <a:t>, </a:t>
            </a:r>
            <a:endParaRPr lang="et-EE" dirty="0" smtClean="0"/>
          </a:p>
          <a:p>
            <a:r>
              <a:rPr lang="et-EE" dirty="0" smtClean="0"/>
              <a:t>raha</a:t>
            </a:r>
            <a:r>
              <a:rPr lang="et-EE" dirty="0" smtClean="0"/>
              <a:t>, </a:t>
            </a:r>
            <a:endParaRPr lang="et-EE" dirty="0" smtClean="0"/>
          </a:p>
          <a:p>
            <a:r>
              <a:rPr lang="et-EE" dirty="0" smtClean="0"/>
              <a:t>teadmised</a:t>
            </a:r>
            <a:r>
              <a:rPr lang="et-EE" dirty="0" smtClean="0"/>
              <a:t>, </a:t>
            </a:r>
            <a:endParaRPr lang="et-EE" dirty="0" smtClean="0"/>
          </a:p>
          <a:p>
            <a:r>
              <a:rPr lang="et-EE" dirty="0" smtClean="0"/>
              <a:t>aeg</a:t>
            </a:r>
            <a:r>
              <a:rPr lang="et-EE" dirty="0" smtClean="0"/>
              <a:t>, </a:t>
            </a:r>
            <a:endParaRPr lang="et-EE" dirty="0" smtClean="0"/>
          </a:p>
          <a:p>
            <a:r>
              <a:rPr lang="et-EE" dirty="0" smtClean="0"/>
              <a:t>võim </a:t>
            </a:r>
            <a:r>
              <a:rPr lang="et-EE" dirty="0" smtClean="0"/>
              <a:t>ja </a:t>
            </a:r>
            <a:endParaRPr lang="et-EE" dirty="0" smtClean="0"/>
          </a:p>
          <a:p>
            <a:r>
              <a:rPr lang="et-EE" dirty="0" smtClean="0"/>
              <a:t>t</a:t>
            </a:r>
            <a:r>
              <a:rPr lang="et-EE" dirty="0" smtClean="0"/>
              <a:t>ervis.</a:t>
            </a:r>
          </a:p>
          <a:p>
            <a:pPr lvl="1"/>
            <a:r>
              <a:rPr lang="et-EE" b="1" dirty="0" smtClean="0"/>
              <a:t>Sooline võrdsus = 100</a:t>
            </a:r>
          </a:p>
          <a:p>
            <a:endParaRPr lang="et-EE" dirty="0"/>
          </a:p>
        </p:txBody>
      </p:sp>
      <p:pic>
        <p:nvPicPr>
          <p:cNvPr id="4" name="Picture 2" descr="http://eige.europa.eu/sites/all/themes/eigefoundationtheme/images/logo-sh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8610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ige.europa.eu/sites/default/files/logo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4486275" cy="1562100"/>
          </a:xfrm>
          <a:prstGeom prst="rect">
            <a:avLst/>
          </a:prstGeom>
          <a:noFill/>
        </p:spPr>
      </p:pic>
      <p:pic>
        <p:nvPicPr>
          <p:cNvPr id="21508" name="Picture 4" descr="Gender Equality Index 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smtClean="0"/>
              <a:t>Euroopa </a:t>
            </a:r>
            <a:r>
              <a:rPr lang="et-EE" sz="3200" b="1" smtClean="0"/>
              <a:t>Komisjon </a:t>
            </a:r>
            <a:r>
              <a:rPr lang="et-EE" sz="3200" b="1" dirty="0" smtClean="0"/>
              <a:t>„Soolise võrdõiguslikkuse </a:t>
            </a:r>
            <a:r>
              <a:rPr lang="et-EE" sz="3200" b="1" dirty="0" smtClean="0"/>
              <a:t>strateegiline plaan </a:t>
            </a:r>
            <a:r>
              <a:rPr lang="et-EE" sz="3200" b="1" dirty="0" smtClean="0"/>
              <a:t>aastateks 2016-2019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dirty="0" smtClean="0"/>
              <a:t>Strateegia </a:t>
            </a:r>
            <a:r>
              <a:rPr lang="et-EE" dirty="0" smtClean="0"/>
              <a:t>keskendub </a:t>
            </a:r>
            <a:r>
              <a:rPr lang="et-EE" dirty="0" smtClean="0"/>
              <a:t>viiele prioriteedile: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- tõsta naiste tööhõivet ja majanduslikku iseseisvust;</a:t>
            </a:r>
            <a:br>
              <a:rPr lang="et-EE" dirty="0" smtClean="0"/>
            </a:br>
            <a:r>
              <a:rPr lang="et-EE" dirty="0" smtClean="0"/>
              <a:t>-</a:t>
            </a:r>
            <a:r>
              <a:rPr lang="et-EE" dirty="0" err="1" smtClean="0"/>
              <a:t> vähendada</a:t>
            </a:r>
            <a:r>
              <a:rPr lang="et-EE" dirty="0" smtClean="0"/>
              <a:t> soolist palga- ning pensionilõhet ja võidelda naiste vaesumise vastu;</a:t>
            </a:r>
            <a:br>
              <a:rPr lang="et-EE" dirty="0" smtClean="0"/>
            </a:br>
            <a:r>
              <a:rPr lang="et-EE" dirty="0" smtClean="0"/>
              <a:t>-</a:t>
            </a:r>
            <a:r>
              <a:rPr lang="et-EE" dirty="0" err="1" smtClean="0"/>
              <a:t> edendada</a:t>
            </a:r>
            <a:r>
              <a:rPr lang="et-EE" dirty="0" smtClean="0"/>
              <a:t> naiste ja meeste võrdsust otsustustasandil;</a:t>
            </a:r>
            <a:br>
              <a:rPr lang="et-EE" dirty="0" smtClean="0"/>
            </a:br>
            <a:r>
              <a:rPr lang="et-EE" dirty="0" smtClean="0"/>
              <a:t>-</a:t>
            </a:r>
            <a:r>
              <a:rPr lang="et-EE" dirty="0" err="1" smtClean="0"/>
              <a:t> võidelda</a:t>
            </a:r>
            <a:r>
              <a:rPr lang="et-EE" dirty="0" smtClean="0"/>
              <a:t> naistevastase vägivalla vastu ning toetada selle ohvreid;</a:t>
            </a:r>
            <a:br>
              <a:rPr lang="et-EE" dirty="0" smtClean="0"/>
            </a:br>
            <a:r>
              <a:rPr lang="et-EE" dirty="0" smtClean="0"/>
              <a:t>-</a:t>
            </a:r>
            <a:r>
              <a:rPr lang="et-EE" dirty="0" err="1" smtClean="0"/>
              <a:t> edendada</a:t>
            </a:r>
            <a:r>
              <a:rPr lang="et-EE" dirty="0" smtClean="0"/>
              <a:t> naiste õigusi ja võrdsust üle maailma.</a:t>
            </a:r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111</Words>
  <Application>Microsoft Office PowerPoint</Application>
  <PresentationFormat>Ekraaniseanss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10</vt:i4>
      </vt:variant>
    </vt:vector>
  </HeadingPairs>
  <TitlesOfParts>
    <vt:vector size="11" baseType="lpstr">
      <vt:lpstr>Office'i kujundus</vt:lpstr>
      <vt:lpstr>Sooline võrdõiguslikkus Euroopa Liidu väärtuse ja eesmärgina</vt:lpstr>
      <vt:lpstr>Euroopa Komisjoni temaatilised prioriteedid</vt:lpstr>
      <vt:lpstr>Kui tõsine on soolise ebavõrdsuse probleem?  (EL ja EE, jaanuar 2012, Eurobaromeeter)</vt:lpstr>
      <vt:lpstr>Slaid 4</vt:lpstr>
      <vt:lpstr>Slaid 5</vt:lpstr>
      <vt:lpstr>Slaid 6</vt:lpstr>
      <vt:lpstr>EIGE soolise võrdõiguslikkuse indeks </vt:lpstr>
      <vt:lpstr>Slaid 8</vt:lpstr>
      <vt:lpstr>Euroopa Komisjon „Soolise võrdõiguslikkuse strateegiline plaan aastateks 2016-2019</vt:lpstr>
      <vt:lpstr>Sooline võrdõiguslikkus e. sugude võrdsus on põhiõigus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6</cp:revision>
  <dcterms:created xsi:type="dcterms:W3CDTF">2016-04-28T09:06:14Z</dcterms:created>
  <dcterms:modified xsi:type="dcterms:W3CDTF">2016-05-15T19:15:56Z</dcterms:modified>
</cp:coreProperties>
</file>