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8" r:id="rId4"/>
    <p:sldId id="271" r:id="rId5"/>
    <p:sldId id="259" r:id="rId6"/>
    <p:sldId id="279" r:id="rId7"/>
    <p:sldId id="261" r:id="rId8"/>
    <p:sldId id="266" r:id="rId9"/>
    <p:sldId id="263" r:id="rId10"/>
    <p:sldId id="264" r:id="rId11"/>
    <p:sldId id="268" r:id="rId12"/>
    <p:sldId id="282" r:id="rId13"/>
    <p:sldId id="269" r:id="rId14"/>
    <p:sldId id="267" r:id="rId15"/>
    <p:sldId id="270" r:id="rId16"/>
    <p:sldId id="272" r:id="rId17"/>
    <p:sldId id="273" r:id="rId18"/>
    <p:sldId id="274" r:id="rId19"/>
    <p:sldId id="281" r:id="rId20"/>
    <p:sldId id="283" r:id="rId21"/>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BCB95-9CC9-4E14-A66C-333010C091E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t-EE"/>
        </a:p>
      </dgm:t>
    </dgm:pt>
    <dgm:pt modelId="{42C64A30-5525-419A-91D8-F6FAC491CB7E}">
      <dgm:prSet phldrT="[Text]"/>
      <dgm:spPr/>
      <dgm:t>
        <a:bodyPr/>
        <a:lstStyle/>
        <a:p>
          <a:r>
            <a:rPr lang="et-EE" dirty="0" smtClean="0"/>
            <a:t>Aspirandid, pürgijad</a:t>
          </a:r>
          <a:endParaRPr lang="et-EE" dirty="0"/>
        </a:p>
      </dgm:t>
    </dgm:pt>
    <dgm:pt modelId="{DEF9AB39-64D5-4088-AEBC-BC93D8C0306D}" type="parTrans" cxnId="{705A7ED2-6319-429C-925E-E1CCB47CD406}">
      <dgm:prSet/>
      <dgm:spPr/>
      <dgm:t>
        <a:bodyPr/>
        <a:lstStyle/>
        <a:p>
          <a:endParaRPr lang="et-EE"/>
        </a:p>
      </dgm:t>
    </dgm:pt>
    <dgm:pt modelId="{BE1AB94A-1347-4EDF-8AC3-718DA2B67FF7}" type="sibTrans" cxnId="{705A7ED2-6319-429C-925E-E1CCB47CD406}">
      <dgm:prSet/>
      <dgm:spPr/>
      <dgm:t>
        <a:bodyPr/>
        <a:lstStyle/>
        <a:p>
          <a:endParaRPr lang="et-EE"/>
        </a:p>
      </dgm:t>
    </dgm:pt>
    <dgm:pt modelId="{5233433B-229A-495B-8D88-4242B5BA41B9}">
      <dgm:prSet phldrT="[Text]"/>
      <dgm:spPr>
        <a:solidFill>
          <a:srgbClr val="92D050">
            <a:alpha val="90000"/>
          </a:srgbClr>
        </a:solidFill>
      </dgm:spPr>
      <dgm:t>
        <a:bodyPr/>
        <a:lstStyle/>
        <a:p>
          <a:endParaRPr lang="et-EE" dirty="0"/>
        </a:p>
      </dgm:t>
    </dgm:pt>
    <dgm:pt modelId="{17D6839F-B1AA-4413-B572-899A5007ED97}" type="parTrans" cxnId="{57AAA5AF-9AF4-4AE3-B390-02DCA38C143D}">
      <dgm:prSet/>
      <dgm:spPr/>
      <dgm:t>
        <a:bodyPr/>
        <a:lstStyle/>
        <a:p>
          <a:endParaRPr lang="et-EE"/>
        </a:p>
      </dgm:t>
    </dgm:pt>
    <dgm:pt modelId="{40EEC872-CF44-4B2A-B95D-1415A0089C8A}" type="sibTrans" cxnId="{57AAA5AF-9AF4-4AE3-B390-02DCA38C143D}">
      <dgm:prSet/>
      <dgm:spPr/>
      <dgm:t>
        <a:bodyPr/>
        <a:lstStyle/>
        <a:p>
          <a:endParaRPr lang="et-EE"/>
        </a:p>
      </dgm:t>
    </dgm:pt>
    <dgm:pt modelId="{C63410FC-E73D-484E-96C1-72548C9A20EB}">
      <dgm:prSet phldrT="[Text]"/>
      <dgm:spPr/>
      <dgm:t>
        <a:bodyPr/>
        <a:lstStyle/>
        <a:p>
          <a:endParaRPr lang="et-EE" dirty="0"/>
        </a:p>
      </dgm:t>
    </dgm:pt>
    <dgm:pt modelId="{0A407073-7A22-4508-89E4-555DFDE108DD}" type="parTrans" cxnId="{FACA7A76-F53A-4767-836C-82D33CDA3111}">
      <dgm:prSet/>
      <dgm:spPr/>
      <dgm:t>
        <a:bodyPr/>
        <a:lstStyle/>
        <a:p>
          <a:endParaRPr lang="et-EE"/>
        </a:p>
      </dgm:t>
    </dgm:pt>
    <dgm:pt modelId="{3D81F680-BF35-47F8-BEEB-15BB62463D01}" type="sibTrans" cxnId="{FACA7A76-F53A-4767-836C-82D33CDA3111}">
      <dgm:prSet/>
      <dgm:spPr/>
      <dgm:t>
        <a:bodyPr/>
        <a:lstStyle/>
        <a:p>
          <a:endParaRPr lang="et-EE"/>
        </a:p>
      </dgm:t>
    </dgm:pt>
    <dgm:pt modelId="{8C6EE1E6-1F52-4186-BCA9-8F8EE92C3F53}">
      <dgm:prSet phldrT="[Text]"/>
      <dgm:spPr/>
      <dgm:t>
        <a:bodyPr/>
        <a:lstStyle/>
        <a:p>
          <a:r>
            <a:rPr lang="et-EE" dirty="0" smtClean="0"/>
            <a:t>Kandidaadite nimekirjades</a:t>
          </a:r>
          <a:endParaRPr lang="et-EE" dirty="0"/>
        </a:p>
      </dgm:t>
    </dgm:pt>
    <dgm:pt modelId="{8A228E28-59FD-40E4-914E-174631CFCB73}" type="parTrans" cxnId="{0DEE187A-154E-4A7A-A68B-CBEA3B0C28F8}">
      <dgm:prSet/>
      <dgm:spPr/>
      <dgm:t>
        <a:bodyPr/>
        <a:lstStyle/>
        <a:p>
          <a:endParaRPr lang="et-EE"/>
        </a:p>
      </dgm:t>
    </dgm:pt>
    <dgm:pt modelId="{1B5DC21F-C862-4D24-9E07-1F22FCBF50F5}" type="sibTrans" cxnId="{0DEE187A-154E-4A7A-A68B-CBEA3B0C28F8}">
      <dgm:prSet/>
      <dgm:spPr/>
      <dgm:t>
        <a:bodyPr/>
        <a:lstStyle/>
        <a:p>
          <a:endParaRPr lang="et-EE"/>
        </a:p>
      </dgm:t>
    </dgm:pt>
    <dgm:pt modelId="{C826D2CA-5F6F-410B-A4FF-ABDAFD177C9B}">
      <dgm:prSet phldrT="[Text]"/>
      <dgm:spPr>
        <a:solidFill>
          <a:srgbClr val="92D050">
            <a:alpha val="90000"/>
          </a:srgbClr>
        </a:solidFill>
      </dgm:spPr>
      <dgm:t>
        <a:bodyPr/>
        <a:lstStyle/>
        <a:p>
          <a:r>
            <a:rPr lang="et-EE" dirty="0" smtClean="0"/>
            <a:t>Prantsusmaa, Belgia, Sloveenia, Hispaania, Serbia,Kreeka, Portugal</a:t>
          </a:r>
          <a:endParaRPr lang="et-EE" dirty="0"/>
        </a:p>
      </dgm:t>
    </dgm:pt>
    <dgm:pt modelId="{3FC1388E-779D-43CF-9823-58BC8E394313}" type="parTrans" cxnId="{25E065ED-58DE-407B-A38F-30A69124B4A3}">
      <dgm:prSet/>
      <dgm:spPr/>
      <dgm:t>
        <a:bodyPr/>
        <a:lstStyle/>
        <a:p>
          <a:endParaRPr lang="et-EE"/>
        </a:p>
      </dgm:t>
    </dgm:pt>
    <dgm:pt modelId="{C690F1EE-FF27-4028-B1BB-045917BD7D08}" type="sibTrans" cxnId="{25E065ED-58DE-407B-A38F-30A69124B4A3}">
      <dgm:prSet/>
      <dgm:spPr/>
      <dgm:t>
        <a:bodyPr/>
        <a:lstStyle/>
        <a:p>
          <a:endParaRPr lang="et-EE"/>
        </a:p>
      </dgm:t>
    </dgm:pt>
    <dgm:pt modelId="{82E0EB68-4BF4-410A-9DCF-B241E660EFD1}">
      <dgm:prSet phldrT="[Text]"/>
      <dgm:spPr/>
      <dgm:t>
        <a:bodyPr/>
        <a:lstStyle/>
        <a:p>
          <a:r>
            <a:rPr lang="et-EE" dirty="0" smtClean="0"/>
            <a:t>Saksamaa, Austria, Iirimaa, Inglismaa, Poola, Rootsi, Norra, Prantsusmaa, Kreeka, Sloveenia, Hispaania, Tsehhi, Ungari, Itaalia,Leedu, Holland, Malta, Slovakkia, šveits, </a:t>
          </a:r>
          <a:endParaRPr lang="et-EE" dirty="0"/>
        </a:p>
      </dgm:t>
    </dgm:pt>
    <dgm:pt modelId="{977A67FA-2DFD-408E-9328-3FBCEB43DBC8}" type="parTrans" cxnId="{AA3EB159-2DAC-4F7B-90B9-292ED4ED06D8}">
      <dgm:prSet/>
      <dgm:spPr/>
      <dgm:t>
        <a:bodyPr/>
        <a:lstStyle/>
        <a:p>
          <a:endParaRPr lang="et-EE"/>
        </a:p>
      </dgm:t>
    </dgm:pt>
    <dgm:pt modelId="{AB1A0118-F3A6-4BE8-BD5C-8972BDC16F17}" type="sibTrans" cxnId="{AA3EB159-2DAC-4F7B-90B9-292ED4ED06D8}">
      <dgm:prSet/>
      <dgm:spPr/>
      <dgm:t>
        <a:bodyPr/>
        <a:lstStyle/>
        <a:p>
          <a:endParaRPr lang="et-EE"/>
        </a:p>
      </dgm:t>
    </dgm:pt>
    <dgm:pt modelId="{CC2C5885-3EBB-482E-AA1A-20A8A5440617}">
      <dgm:prSet phldrT="[Text]"/>
      <dgm:spPr>
        <a:solidFill>
          <a:srgbClr val="92D050">
            <a:alpha val="90000"/>
          </a:srgbClr>
        </a:solidFill>
      </dgm:spPr>
      <dgm:t>
        <a:bodyPr/>
        <a:lstStyle/>
        <a:p>
          <a:r>
            <a:rPr lang="et-EE" dirty="0" smtClean="0"/>
            <a:t>Rwanda, Uganda, Croatia(vähemustele), India</a:t>
          </a:r>
          <a:endParaRPr lang="et-EE" dirty="0"/>
        </a:p>
      </dgm:t>
    </dgm:pt>
    <dgm:pt modelId="{A577C8D9-C49C-4925-A55A-CB6878E05C58}" type="parTrans" cxnId="{670C2713-AE86-4ED2-9A52-CDFAA63E25C3}">
      <dgm:prSet/>
      <dgm:spPr/>
      <dgm:t>
        <a:bodyPr/>
        <a:lstStyle/>
        <a:p>
          <a:endParaRPr lang="et-EE"/>
        </a:p>
      </dgm:t>
    </dgm:pt>
    <dgm:pt modelId="{419C73B2-2908-4F3B-8E45-8D83B2D261D4}" type="sibTrans" cxnId="{670C2713-AE86-4ED2-9A52-CDFAA63E25C3}">
      <dgm:prSet/>
      <dgm:spPr/>
      <dgm:t>
        <a:bodyPr/>
        <a:lstStyle/>
        <a:p>
          <a:endParaRPr lang="et-EE"/>
        </a:p>
      </dgm:t>
    </dgm:pt>
    <dgm:pt modelId="{5E87123F-AB0D-41C0-8FB1-708391352CF7}">
      <dgm:prSet phldrT="[Text]" phldr="1"/>
      <dgm:spPr/>
      <dgm:t>
        <a:bodyPr/>
        <a:lstStyle/>
        <a:p>
          <a:endParaRPr lang="et-EE" dirty="0"/>
        </a:p>
      </dgm:t>
    </dgm:pt>
    <dgm:pt modelId="{9266B2AB-9754-41B2-9022-E85540A41D3E}" type="parTrans" cxnId="{DBC85C2C-BF57-465B-947B-E7F50723F950}">
      <dgm:prSet/>
      <dgm:spPr/>
      <dgm:t>
        <a:bodyPr/>
        <a:lstStyle/>
        <a:p>
          <a:endParaRPr lang="et-EE"/>
        </a:p>
      </dgm:t>
    </dgm:pt>
    <dgm:pt modelId="{3D1C0AF5-8521-4012-8946-F9665FA29FB7}" type="sibTrans" cxnId="{DBC85C2C-BF57-465B-947B-E7F50723F950}">
      <dgm:prSet/>
      <dgm:spPr/>
      <dgm:t>
        <a:bodyPr/>
        <a:lstStyle/>
        <a:p>
          <a:endParaRPr lang="et-EE"/>
        </a:p>
      </dgm:t>
    </dgm:pt>
    <dgm:pt modelId="{20594B7E-5C6C-493A-B7F2-F452F718CCC5}">
      <dgm:prSet/>
      <dgm:spPr/>
      <dgm:t>
        <a:bodyPr/>
        <a:lstStyle/>
        <a:p>
          <a:r>
            <a:rPr lang="et-EE" dirty="0" smtClean="0"/>
            <a:t>Naiste lühinimekiri Inglismaal (British Labour Party)</a:t>
          </a:r>
          <a:endParaRPr lang="et-EE" dirty="0"/>
        </a:p>
      </dgm:t>
    </dgm:pt>
    <dgm:pt modelId="{9A41212C-4889-4E81-8C3F-1B35E85729D4}" type="parTrans" cxnId="{A748545D-BE28-4668-A9FB-837EEF3EA756}">
      <dgm:prSet/>
      <dgm:spPr/>
      <dgm:t>
        <a:bodyPr/>
        <a:lstStyle/>
        <a:p>
          <a:endParaRPr lang="et-EE"/>
        </a:p>
      </dgm:t>
    </dgm:pt>
    <dgm:pt modelId="{B36429F1-B0F6-4B61-B53B-2177F402042D}" type="sibTrans" cxnId="{A748545D-BE28-4668-A9FB-837EEF3EA756}">
      <dgm:prSet/>
      <dgm:spPr/>
      <dgm:t>
        <a:bodyPr/>
        <a:lstStyle/>
        <a:p>
          <a:endParaRPr lang="et-EE"/>
        </a:p>
      </dgm:t>
    </dgm:pt>
    <dgm:pt modelId="{794708E3-78A9-467D-9AAD-2E5EF2674B8D}">
      <dgm:prSet phldrT="[Text]"/>
      <dgm:spPr/>
      <dgm:t>
        <a:bodyPr/>
        <a:lstStyle/>
        <a:p>
          <a:r>
            <a:rPr lang="et-EE" dirty="0" smtClean="0"/>
            <a:t>Reserveeritud  kohad </a:t>
          </a:r>
          <a:endParaRPr lang="et-EE" dirty="0"/>
        </a:p>
      </dgm:t>
    </dgm:pt>
    <dgm:pt modelId="{B5E50E75-FDFC-417A-B7AA-283825D4A3CD}" type="sibTrans" cxnId="{C47B1BFD-DB49-41A0-B2F9-F7EB7AA31880}">
      <dgm:prSet/>
      <dgm:spPr/>
      <dgm:t>
        <a:bodyPr/>
        <a:lstStyle/>
        <a:p>
          <a:endParaRPr lang="et-EE"/>
        </a:p>
      </dgm:t>
    </dgm:pt>
    <dgm:pt modelId="{DC62EAB8-EF7E-4101-9308-EBCA9F25DAB7}" type="parTrans" cxnId="{C47B1BFD-DB49-41A0-B2F9-F7EB7AA31880}">
      <dgm:prSet/>
      <dgm:spPr/>
      <dgm:t>
        <a:bodyPr/>
        <a:lstStyle/>
        <a:p>
          <a:endParaRPr lang="et-EE"/>
        </a:p>
      </dgm:t>
    </dgm:pt>
    <dgm:pt modelId="{5B49F228-BCB1-488E-A56C-D41DFB5EFBCA}" type="pres">
      <dgm:prSet presAssocID="{D3ABCB95-9CC9-4E14-A66C-333010C091E3}" presName="Name0" presStyleCnt="0">
        <dgm:presLayoutVars>
          <dgm:dir/>
          <dgm:animLvl val="lvl"/>
          <dgm:resizeHandles val="exact"/>
        </dgm:presLayoutVars>
      </dgm:prSet>
      <dgm:spPr/>
      <dgm:t>
        <a:bodyPr/>
        <a:lstStyle/>
        <a:p>
          <a:endParaRPr lang="et-EE"/>
        </a:p>
      </dgm:t>
    </dgm:pt>
    <dgm:pt modelId="{C0400C9E-F7EA-4DEF-90E5-384F628E2679}" type="pres">
      <dgm:prSet presAssocID="{794708E3-78A9-467D-9AAD-2E5EF2674B8D}" presName="boxAndChildren" presStyleCnt="0"/>
      <dgm:spPr/>
    </dgm:pt>
    <dgm:pt modelId="{E7690745-211A-4DD5-93F7-DD8AB5B2AFA4}" type="pres">
      <dgm:prSet presAssocID="{794708E3-78A9-467D-9AAD-2E5EF2674B8D}" presName="parentTextBox" presStyleLbl="node1" presStyleIdx="0" presStyleCnt="3"/>
      <dgm:spPr/>
      <dgm:t>
        <a:bodyPr/>
        <a:lstStyle/>
        <a:p>
          <a:endParaRPr lang="et-EE"/>
        </a:p>
      </dgm:t>
    </dgm:pt>
    <dgm:pt modelId="{106D1F22-AEA2-4BC0-B711-EB5D168710D0}" type="pres">
      <dgm:prSet presAssocID="{794708E3-78A9-467D-9AAD-2E5EF2674B8D}" presName="entireBox" presStyleLbl="node1" presStyleIdx="0" presStyleCnt="3"/>
      <dgm:spPr/>
      <dgm:t>
        <a:bodyPr/>
        <a:lstStyle/>
        <a:p>
          <a:endParaRPr lang="et-EE"/>
        </a:p>
      </dgm:t>
    </dgm:pt>
    <dgm:pt modelId="{A771C898-86AA-46D6-96D3-E1DBA827E335}" type="pres">
      <dgm:prSet presAssocID="{794708E3-78A9-467D-9AAD-2E5EF2674B8D}" presName="descendantBox" presStyleCnt="0"/>
      <dgm:spPr/>
    </dgm:pt>
    <dgm:pt modelId="{E58A7D0A-8D0A-4CA0-9BA9-97F99F0CB68B}" type="pres">
      <dgm:prSet presAssocID="{CC2C5885-3EBB-482E-AA1A-20A8A5440617}" presName="childTextBox" presStyleLbl="fgAccFollowNode1" presStyleIdx="0" presStyleCnt="7">
        <dgm:presLayoutVars>
          <dgm:bulletEnabled val="1"/>
        </dgm:presLayoutVars>
      </dgm:prSet>
      <dgm:spPr/>
      <dgm:t>
        <a:bodyPr/>
        <a:lstStyle/>
        <a:p>
          <a:endParaRPr lang="et-EE"/>
        </a:p>
      </dgm:t>
    </dgm:pt>
    <dgm:pt modelId="{C378F955-225C-492C-8BEC-9A4D7DABEC3E}" type="pres">
      <dgm:prSet presAssocID="{5E87123F-AB0D-41C0-8FB1-708391352CF7}" presName="childTextBox" presStyleLbl="fgAccFollowNode1" presStyleIdx="1" presStyleCnt="7">
        <dgm:presLayoutVars>
          <dgm:bulletEnabled val="1"/>
        </dgm:presLayoutVars>
      </dgm:prSet>
      <dgm:spPr/>
      <dgm:t>
        <a:bodyPr/>
        <a:lstStyle/>
        <a:p>
          <a:endParaRPr lang="et-EE"/>
        </a:p>
      </dgm:t>
    </dgm:pt>
    <dgm:pt modelId="{A43BB4FC-0176-4096-8877-10B863324FA5}" type="pres">
      <dgm:prSet presAssocID="{1B5DC21F-C862-4D24-9E07-1F22FCBF50F5}" presName="sp" presStyleCnt="0"/>
      <dgm:spPr/>
    </dgm:pt>
    <dgm:pt modelId="{D0F33927-7498-4A27-8928-72DF4E8FF14E}" type="pres">
      <dgm:prSet presAssocID="{8C6EE1E6-1F52-4186-BCA9-8F8EE92C3F53}" presName="arrowAndChildren" presStyleCnt="0"/>
      <dgm:spPr/>
    </dgm:pt>
    <dgm:pt modelId="{CD0C1C33-34CB-4DDC-AC56-E108B402FB87}" type="pres">
      <dgm:prSet presAssocID="{8C6EE1E6-1F52-4186-BCA9-8F8EE92C3F53}" presName="parentTextArrow" presStyleLbl="node1" presStyleIdx="0" presStyleCnt="3"/>
      <dgm:spPr/>
      <dgm:t>
        <a:bodyPr/>
        <a:lstStyle/>
        <a:p>
          <a:endParaRPr lang="et-EE"/>
        </a:p>
      </dgm:t>
    </dgm:pt>
    <dgm:pt modelId="{82C863DC-7F3C-4A27-84CB-37482076D173}" type="pres">
      <dgm:prSet presAssocID="{8C6EE1E6-1F52-4186-BCA9-8F8EE92C3F53}" presName="arrow" presStyleLbl="node1" presStyleIdx="1" presStyleCnt="3"/>
      <dgm:spPr/>
      <dgm:t>
        <a:bodyPr/>
        <a:lstStyle/>
        <a:p>
          <a:endParaRPr lang="et-EE"/>
        </a:p>
      </dgm:t>
    </dgm:pt>
    <dgm:pt modelId="{4C1349FF-2F4C-4C4E-B970-06B4C32525AB}" type="pres">
      <dgm:prSet presAssocID="{8C6EE1E6-1F52-4186-BCA9-8F8EE92C3F53}" presName="descendantArrow" presStyleCnt="0"/>
      <dgm:spPr/>
    </dgm:pt>
    <dgm:pt modelId="{CFCE2EC4-4089-42A2-8E43-8A0304CE967A}" type="pres">
      <dgm:prSet presAssocID="{C826D2CA-5F6F-410B-A4FF-ABDAFD177C9B}" presName="childTextArrow" presStyleLbl="fgAccFollowNode1" presStyleIdx="2" presStyleCnt="7">
        <dgm:presLayoutVars>
          <dgm:bulletEnabled val="1"/>
        </dgm:presLayoutVars>
      </dgm:prSet>
      <dgm:spPr/>
      <dgm:t>
        <a:bodyPr/>
        <a:lstStyle/>
        <a:p>
          <a:endParaRPr lang="et-EE"/>
        </a:p>
      </dgm:t>
    </dgm:pt>
    <dgm:pt modelId="{781B1883-797B-4FC0-A990-967C49C4A740}" type="pres">
      <dgm:prSet presAssocID="{82E0EB68-4BF4-410A-9DCF-B241E660EFD1}" presName="childTextArrow" presStyleLbl="fgAccFollowNode1" presStyleIdx="3" presStyleCnt="7">
        <dgm:presLayoutVars>
          <dgm:bulletEnabled val="1"/>
        </dgm:presLayoutVars>
      </dgm:prSet>
      <dgm:spPr/>
      <dgm:t>
        <a:bodyPr/>
        <a:lstStyle/>
        <a:p>
          <a:endParaRPr lang="et-EE"/>
        </a:p>
      </dgm:t>
    </dgm:pt>
    <dgm:pt modelId="{8253B8EA-9311-4273-907B-B12CBE176944}" type="pres">
      <dgm:prSet presAssocID="{BE1AB94A-1347-4EDF-8AC3-718DA2B67FF7}" presName="sp" presStyleCnt="0"/>
      <dgm:spPr/>
    </dgm:pt>
    <dgm:pt modelId="{2E0DBB97-6C4A-4EB4-9E2D-F4020F6E9316}" type="pres">
      <dgm:prSet presAssocID="{42C64A30-5525-419A-91D8-F6FAC491CB7E}" presName="arrowAndChildren" presStyleCnt="0"/>
      <dgm:spPr/>
    </dgm:pt>
    <dgm:pt modelId="{89642393-3A18-4B4B-9602-471FE8236954}" type="pres">
      <dgm:prSet presAssocID="{42C64A30-5525-419A-91D8-F6FAC491CB7E}" presName="parentTextArrow" presStyleLbl="node1" presStyleIdx="1" presStyleCnt="3"/>
      <dgm:spPr/>
      <dgm:t>
        <a:bodyPr/>
        <a:lstStyle/>
        <a:p>
          <a:endParaRPr lang="et-EE"/>
        </a:p>
      </dgm:t>
    </dgm:pt>
    <dgm:pt modelId="{CC957F73-8F9E-4A77-BB58-13695D3D4C95}" type="pres">
      <dgm:prSet presAssocID="{42C64A30-5525-419A-91D8-F6FAC491CB7E}" presName="arrow" presStyleLbl="node1" presStyleIdx="2" presStyleCnt="3"/>
      <dgm:spPr/>
      <dgm:t>
        <a:bodyPr/>
        <a:lstStyle/>
        <a:p>
          <a:endParaRPr lang="et-EE"/>
        </a:p>
      </dgm:t>
    </dgm:pt>
    <dgm:pt modelId="{E47B938C-EA72-434B-BA36-FB11A773EB23}" type="pres">
      <dgm:prSet presAssocID="{42C64A30-5525-419A-91D8-F6FAC491CB7E}" presName="descendantArrow" presStyleCnt="0"/>
      <dgm:spPr/>
    </dgm:pt>
    <dgm:pt modelId="{407A0145-5A1A-41B0-98AF-5BA2BA398F2B}" type="pres">
      <dgm:prSet presAssocID="{5233433B-229A-495B-8D88-4242B5BA41B9}" presName="childTextArrow" presStyleLbl="fgAccFollowNode1" presStyleIdx="4" presStyleCnt="7" custScaleX="92459">
        <dgm:presLayoutVars>
          <dgm:bulletEnabled val="1"/>
        </dgm:presLayoutVars>
      </dgm:prSet>
      <dgm:spPr/>
      <dgm:t>
        <a:bodyPr/>
        <a:lstStyle/>
        <a:p>
          <a:endParaRPr lang="et-EE"/>
        </a:p>
      </dgm:t>
    </dgm:pt>
    <dgm:pt modelId="{CEA4576E-A9C2-4420-8857-AF73F0F7EF5B}" type="pres">
      <dgm:prSet presAssocID="{C63410FC-E73D-484E-96C1-72548C9A20EB}" presName="childTextArrow" presStyleLbl="fgAccFollowNode1" presStyleIdx="5" presStyleCnt="7">
        <dgm:presLayoutVars>
          <dgm:bulletEnabled val="1"/>
        </dgm:presLayoutVars>
      </dgm:prSet>
      <dgm:spPr/>
      <dgm:t>
        <a:bodyPr/>
        <a:lstStyle/>
        <a:p>
          <a:endParaRPr lang="et-EE"/>
        </a:p>
      </dgm:t>
    </dgm:pt>
    <dgm:pt modelId="{E3457EE1-159C-4992-9649-102EE7DCE089}" type="pres">
      <dgm:prSet presAssocID="{20594B7E-5C6C-493A-B7F2-F452F718CCC5}" presName="childTextArrow" presStyleLbl="fgAccFollowNode1" presStyleIdx="6" presStyleCnt="7">
        <dgm:presLayoutVars>
          <dgm:bulletEnabled val="1"/>
        </dgm:presLayoutVars>
      </dgm:prSet>
      <dgm:spPr/>
      <dgm:t>
        <a:bodyPr/>
        <a:lstStyle/>
        <a:p>
          <a:endParaRPr lang="et-EE"/>
        </a:p>
      </dgm:t>
    </dgm:pt>
  </dgm:ptLst>
  <dgm:cxnLst>
    <dgm:cxn modelId="{DB3DA5B9-4C70-477B-AAB7-807529054504}" type="presOf" srcId="{20594B7E-5C6C-493A-B7F2-F452F718CCC5}" destId="{E3457EE1-159C-4992-9649-102EE7DCE089}" srcOrd="0" destOrd="0" presId="urn:microsoft.com/office/officeart/2005/8/layout/process4"/>
    <dgm:cxn modelId="{A11217C0-46D3-41A6-BA35-E7F28A678C34}" type="presOf" srcId="{C63410FC-E73D-484E-96C1-72548C9A20EB}" destId="{CEA4576E-A9C2-4420-8857-AF73F0F7EF5B}" srcOrd="0" destOrd="0" presId="urn:microsoft.com/office/officeart/2005/8/layout/process4"/>
    <dgm:cxn modelId="{719743DB-5C0F-4D72-ABC0-368C0A3B9CA4}" type="presOf" srcId="{5E87123F-AB0D-41C0-8FB1-708391352CF7}" destId="{C378F955-225C-492C-8BEC-9A4D7DABEC3E}" srcOrd="0" destOrd="0" presId="urn:microsoft.com/office/officeart/2005/8/layout/process4"/>
    <dgm:cxn modelId="{705A7ED2-6319-429C-925E-E1CCB47CD406}" srcId="{D3ABCB95-9CC9-4E14-A66C-333010C091E3}" destId="{42C64A30-5525-419A-91D8-F6FAC491CB7E}" srcOrd="0" destOrd="0" parTransId="{DEF9AB39-64D5-4088-AEBC-BC93D8C0306D}" sibTransId="{BE1AB94A-1347-4EDF-8AC3-718DA2B67FF7}"/>
    <dgm:cxn modelId="{57AAA5AF-9AF4-4AE3-B390-02DCA38C143D}" srcId="{42C64A30-5525-419A-91D8-F6FAC491CB7E}" destId="{5233433B-229A-495B-8D88-4242B5BA41B9}" srcOrd="0" destOrd="0" parTransId="{17D6839F-B1AA-4413-B572-899A5007ED97}" sibTransId="{40EEC872-CF44-4B2A-B95D-1415A0089C8A}"/>
    <dgm:cxn modelId="{25E065ED-58DE-407B-A38F-30A69124B4A3}" srcId="{8C6EE1E6-1F52-4186-BCA9-8F8EE92C3F53}" destId="{C826D2CA-5F6F-410B-A4FF-ABDAFD177C9B}" srcOrd="0" destOrd="0" parTransId="{3FC1388E-779D-43CF-9823-58BC8E394313}" sibTransId="{C690F1EE-FF27-4028-B1BB-045917BD7D08}"/>
    <dgm:cxn modelId="{5579CE1D-2007-4EEC-9DB3-EDA0AD558974}" type="presOf" srcId="{82E0EB68-4BF4-410A-9DCF-B241E660EFD1}" destId="{781B1883-797B-4FC0-A990-967C49C4A740}" srcOrd="0" destOrd="0" presId="urn:microsoft.com/office/officeart/2005/8/layout/process4"/>
    <dgm:cxn modelId="{C47B1BFD-DB49-41A0-B2F9-F7EB7AA31880}" srcId="{D3ABCB95-9CC9-4E14-A66C-333010C091E3}" destId="{794708E3-78A9-467D-9AAD-2E5EF2674B8D}" srcOrd="2" destOrd="0" parTransId="{DC62EAB8-EF7E-4101-9308-EBCA9F25DAB7}" sibTransId="{B5E50E75-FDFC-417A-B7AA-283825D4A3CD}"/>
    <dgm:cxn modelId="{C2BD6B3E-A744-4CFF-B5F4-373A8CC5AD04}" type="presOf" srcId="{42C64A30-5525-419A-91D8-F6FAC491CB7E}" destId="{CC957F73-8F9E-4A77-BB58-13695D3D4C95}" srcOrd="1" destOrd="0" presId="urn:microsoft.com/office/officeart/2005/8/layout/process4"/>
    <dgm:cxn modelId="{0DEE187A-154E-4A7A-A68B-CBEA3B0C28F8}" srcId="{D3ABCB95-9CC9-4E14-A66C-333010C091E3}" destId="{8C6EE1E6-1F52-4186-BCA9-8F8EE92C3F53}" srcOrd="1" destOrd="0" parTransId="{8A228E28-59FD-40E4-914E-174631CFCB73}" sibTransId="{1B5DC21F-C862-4D24-9E07-1F22FCBF50F5}"/>
    <dgm:cxn modelId="{670C2713-AE86-4ED2-9A52-CDFAA63E25C3}" srcId="{794708E3-78A9-467D-9AAD-2E5EF2674B8D}" destId="{CC2C5885-3EBB-482E-AA1A-20A8A5440617}" srcOrd="0" destOrd="0" parTransId="{A577C8D9-C49C-4925-A55A-CB6878E05C58}" sibTransId="{419C73B2-2908-4F3B-8E45-8D83B2D261D4}"/>
    <dgm:cxn modelId="{A748545D-BE28-4668-A9FB-837EEF3EA756}" srcId="{42C64A30-5525-419A-91D8-F6FAC491CB7E}" destId="{20594B7E-5C6C-493A-B7F2-F452F718CCC5}" srcOrd="2" destOrd="0" parTransId="{9A41212C-4889-4E81-8C3F-1B35E85729D4}" sibTransId="{B36429F1-B0F6-4B61-B53B-2177F402042D}"/>
    <dgm:cxn modelId="{EF70B531-23BE-4DA9-88C6-43D2E32B0282}" type="presOf" srcId="{8C6EE1E6-1F52-4186-BCA9-8F8EE92C3F53}" destId="{CD0C1C33-34CB-4DDC-AC56-E108B402FB87}" srcOrd="0" destOrd="0" presId="urn:microsoft.com/office/officeart/2005/8/layout/process4"/>
    <dgm:cxn modelId="{DBC85C2C-BF57-465B-947B-E7F50723F950}" srcId="{794708E3-78A9-467D-9AAD-2E5EF2674B8D}" destId="{5E87123F-AB0D-41C0-8FB1-708391352CF7}" srcOrd="1" destOrd="0" parTransId="{9266B2AB-9754-41B2-9022-E85540A41D3E}" sibTransId="{3D1C0AF5-8521-4012-8946-F9665FA29FB7}"/>
    <dgm:cxn modelId="{354C3455-8C68-426A-B346-443326190207}" type="presOf" srcId="{794708E3-78A9-467D-9AAD-2E5EF2674B8D}" destId="{E7690745-211A-4DD5-93F7-DD8AB5B2AFA4}" srcOrd="0" destOrd="0" presId="urn:microsoft.com/office/officeart/2005/8/layout/process4"/>
    <dgm:cxn modelId="{640AFF5A-6699-4617-88CC-804316BF606F}" type="presOf" srcId="{C826D2CA-5F6F-410B-A4FF-ABDAFD177C9B}" destId="{CFCE2EC4-4089-42A2-8E43-8A0304CE967A}" srcOrd="0" destOrd="0" presId="urn:microsoft.com/office/officeart/2005/8/layout/process4"/>
    <dgm:cxn modelId="{F1C54FA4-09F0-4795-B533-077FEB208142}" type="presOf" srcId="{42C64A30-5525-419A-91D8-F6FAC491CB7E}" destId="{89642393-3A18-4B4B-9602-471FE8236954}" srcOrd="0" destOrd="0" presId="urn:microsoft.com/office/officeart/2005/8/layout/process4"/>
    <dgm:cxn modelId="{FACA7A76-F53A-4767-836C-82D33CDA3111}" srcId="{42C64A30-5525-419A-91D8-F6FAC491CB7E}" destId="{C63410FC-E73D-484E-96C1-72548C9A20EB}" srcOrd="1" destOrd="0" parTransId="{0A407073-7A22-4508-89E4-555DFDE108DD}" sibTransId="{3D81F680-BF35-47F8-BEEB-15BB62463D01}"/>
    <dgm:cxn modelId="{206DF922-C96C-4369-8F87-897B1334D4AF}" type="presOf" srcId="{D3ABCB95-9CC9-4E14-A66C-333010C091E3}" destId="{5B49F228-BCB1-488E-A56C-D41DFB5EFBCA}" srcOrd="0" destOrd="0" presId="urn:microsoft.com/office/officeart/2005/8/layout/process4"/>
    <dgm:cxn modelId="{0B050984-CE8F-4F20-B75F-92B9935689C5}" type="presOf" srcId="{794708E3-78A9-467D-9AAD-2E5EF2674B8D}" destId="{106D1F22-AEA2-4BC0-B711-EB5D168710D0}" srcOrd="1" destOrd="0" presId="urn:microsoft.com/office/officeart/2005/8/layout/process4"/>
    <dgm:cxn modelId="{AA3EB159-2DAC-4F7B-90B9-292ED4ED06D8}" srcId="{8C6EE1E6-1F52-4186-BCA9-8F8EE92C3F53}" destId="{82E0EB68-4BF4-410A-9DCF-B241E660EFD1}" srcOrd="1" destOrd="0" parTransId="{977A67FA-2DFD-408E-9328-3FBCEB43DBC8}" sibTransId="{AB1A0118-F3A6-4BE8-BD5C-8972BDC16F17}"/>
    <dgm:cxn modelId="{AF4638D6-359F-4DA5-AA36-665D927C4240}" type="presOf" srcId="{8C6EE1E6-1F52-4186-BCA9-8F8EE92C3F53}" destId="{82C863DC-7F3C-4A27-84CB-37482076D173}" srcOrd="1" destOrd="0" presId="urn:microsoft.com/office/officeart/2005/8/layout/process4"/>
    <dgm:cxn modelId="{1026725A-3DBC-459A-8DD8-7CF67AA7D8C0}" type="presOf" srcId="{CC2C5885-3EBB-482E-AA1A-20A8A5440617}" destId="{E58A7D0A-8D0A-4CA0-9BA9-97F99F0CB68B}" srcOrd="0" destOrd="0" presId="urn:microsoft.com/office/officeart/2005/8/layout/process4"/>
    <dgm:cxn modelId="{204B3BD4-0157-4A06-B291-AE15A98A7388}" type="presOf" srcId="{5233433B-229A-495B-8D88-4242B5BA41B9}" destId="{407A0145-5A1A-41B0-98AF-5BA2BA398F2B}" srcOrd="0" destOrd="0" presId="urn:microsoft.com/office/officeart/2005/8/layout/process4"/>
    <dgm:cxn modelId="{C0A8045E-DE09-4AC4-8ACA-A5BD9BB2C726}" type="presParOf" srcId="{5B49F228-BCB1-488E-A56C-D41DFB5EFBCA}" destId="{C0400C9E-F7EA-4DEF-90E5-384F628E2679}" srcOrd="0" destOrd="0" presId="urn:microsoft.com/office/officeart/2005/8/layout/process4"/>
    <dgm:cxn modelId="{0C140C41-C2C6-4E16-A803-D15C3D3A9630}" type="presParOf" srcId="{C0400C9E-F7EA-4DEF-90E5-384F628E2679}" destId="{E7690745-211A-4DD5-93F7-DD8AB5B2AFA4}" srcOrd="0" destOrd="0" presId="urn:microsoft.com/office/officeart/2005/8/layout/process4"/>
    <dgm:cxn modelId="{682BDAF7-0109-4AC6-9156-93E194B1A8B7}" type="presParOf" srcId="{C0400C9E-F7EA-4DEF-90E5-384F628E2679}" destId="{106D1F22-AEA2-4BC0-B711-EB5D168710D0}" srcOrd="1" destOrd="0" presId="urn:microsoft.com/office/officeart/2005/8/layout/process4"/>
    <dgm:cxn modelId="{18F9E9B4-37DE-4B99-BCF8-8532DBB87157}" type="presParOf" srcId="{C0400C9E-F7EA-4DEF-90E5-384F628E2679}" destId="{A771C898-86AA-46D6-96D3-E1DBA827E335}" srcOrd="2" destOrd="0" presId="urn:microsoft.com/office/officeart/2005/8/layout/process4"/>
    <dgm:cxn modelId="{FD231E45-130B-4D0F-8FA4-F8231B0FBAB9}" type="presParOf" srcId="{A771C898-86AA-46D6-96D3-E1DBA827E335}" destId="{E58A7D0A-8D0A-4CA0-9BA9-97F99F0CB68B}" srcOrd="0" destOrd="0" presId="urn:microsoft.com/office/officeart/2005/8/layout/process4"/>
    <dgm:cxn modelId="{3825C598-3631-4422-BCDD-60405D4B9051}" type="presParOf" srcId="{A771C898-86AA-46D6-96D3-E1DBA827E335}" destId="{C378F955-225C-492C-8BEC-9A4D7DABEC3E}" srcOrd="1" destOrd="0" presId="urn:microsoft.com/office/officeart/2005/8/layout/process4"/>
    <dgm:cxn modelId="{21E8F6C9-5FFC-4540-B34A-D3B3EC89144A}" type="presParOf" srcId="{5B49F228-BCB1-488E-A56C-D41DFB5EFBCA}" destId="{A43BB4FC-0176-4096-8877-10B863324FA5}" srcOrd="1" destOrd="0" presId="urn:microsoft.com/office/officeart/2005/8/layout/process4"/>
    <dgm:cxn modelId="{859F62E0-7FF4-463C-8E11-7ABEB6466BF8}" type="presParOf" srcId="{5B49F228-BCB1-488E-A56C-D41DFB5EFBCA}" destId="{D0F33927-7498-4A27-8928-72DF4E8FF14E}" srcOrd="2" destOrd="0" presId="urn:microsoft.com/office/officeart/2005/8/layout/process4"/>
    <dgm:cxn modelId="{3D527604-FCDD-4A3D-905B-A8C64854ED8C}" type="presParOf" srcId="{D0F33927-7498-4A27-8928-72DF4E8FF14E}" destId="{CD0C1C33-34CB-4DDC-AC56-E108B402FB87}" srcOrd="0" destOrd="0" presId="urn:microsoft.com/office/officeart/2005/8/layout/process4"/>
    <dgm:cxn modelId="{33AC1519-60FE-4AE2-8065-0AF330E77C21}" type="presParOf" srcId="{D0F33927-7498-4A27-8928-72DF4E8FF14E}" destId="{82C863DC-7F3C-4A27-84CB-37482076D173}" srcOrd="1" destOrd="0" presId="urn:microsoft.com/office/officeart/2005/8/layout/process4"/>
    <dgm:cxn modelId="{8DF0E24A-480C-4A79-977C-6E6D8137D8D0}" type="presParOf" srcId="{D0F33927-7498-4A27-8928-72DF4E8FF14E}" destId="{4C1349FF-2F4C-4C4E-B970-06B4C32525AB}" srcOrd="2" destOrd="0" presId="urn:microsoft.com/office/officeart/2005/8/layout/process4"/>
    <dgm:cxn modelId="{0AD0A2EF-CBDB-4C3D-BDB9-7F7611F9C8D8}" type="presParOf" srcId="{4C1349FF-2F4C-4C4E-B970-06B4C32525AB}" destId="{CFCE2EC4-4089-42A2-8E43-8A0304CE967A}" srcOrd="0" destOrd="0" presId="urn:microsoft.com/office/officeart/2005/8/layout/process4"/>
    <dgm:cxn modelId="{68D52537-51EC-4FB6-86A4-B080BC27B46D}" type="presParOf" srcId="{4C1349FF-2F4C-4C4E-B970-06B4C32525AB}" destId="{781B1883-797B-4FC0-A990-967C49C4A740}" srcOrd="1" destOrd="0" presId="urn:microsoft.com/office/officeart/2005/8/layout/process4"/>
    <dgm:cxn modelId="{52ACB4F2-59DA-4A04-8CE3-4FE57CFDF731}" type="presParOf" srcId="{5B49F228-BCB1-488E-A56C-D41DFB5EFBCA}" destId="{8253B8EA-9311-4273-907B-B12CBE176944}" srcOrd="3" destOrd="0" presId="urn:microsoft.com/office/officeart/2005/8/layout/process4"/>
    <dgm:cxn modelId="{7389A1D1-E364-4F31-8BB5-7268DABEDA5E}" type="presParOf" srcId="{5B49F228-BCB1-488E-A56C-D41DFB5EFBCA}" destId="{2E0DBB97-6C4A-4EB4-9E2D-F4020F6E9316}" srcOrd="4" destOrd="0" presId="urn:microsoft.com/office/officeart/2005/8/layout/process4"/>
    <dgm:cxn modelId="{9A9F231E-363C-4534-9277-F8FBAA51B263}" type="presParOf" srcId="{2E0DBB97-6C4A-4EB4-9E2D-F4020F6E9316}" destId="{89642393-3A18-4B4B-9602-471FE8236954}" srcOrd="0" destOrd="0" presId="urn:microsoft.com/office/officeart/2005/8/layout/process4"/>
    <dgm:cxn modelId="{D2BBE3B0-10D9-4DE7-9F69-5B86DE9B74A4}" type="presParOf" srcId="{2E0DBB97-6C4A-4EB4-9E2D-F4020F6E9316}" destId="{CC957F73-8F9E-4A77-BB58-13695D3D4C95}" srcOrd="1" destOrd="0" presId="urn:microsoft.com/office/officeart/2005/8/layout/process4"/>
    <dgm:cxn modelId="{64616D23-FCB4-448C-8836-E75B14319EBD}" type="presParOf" srcId="{2E0DBB97-6C4A-4EB4-9E2D-F4020F6E9316}" destId="{E47B938C-EA72-434B-BA36-FB11A773EB23}" srcOrd="2" destOrd="0" presId="urn:microsoft.com/office/officeart/2005/8/layout/process4"/>
    <dgm:cxn modelId="{55F1DA7F-CEE8-4FCD-B0C8-3879D809D433}" type="presParOf" srcId="{E47B938C-EA72-434B-BA36-FB11A773EB23}" destId="{407A0145-5A1A-41B0-98AF-5BA2BA398F2B}" srcOrd="0" destOrd="0" presId="urn:microsoft.com/office/officeart/2005/8/layout/process4"/>
    <dgm:cxn modelId="{1C445276-7EFA-4F31-A84A-3E89015C95C8}" type="presParOf" srcId="{E47B938C-EA72-434B-BA36-FB11A773EB23}" destId="{CEA4576E-A9C2-4420-8857-AF73F0F7EF5B}" srcOrd="1" destOrd="0" presId="urn:microsoft.com/office/officeart/2005/8/layout/process4"/>
    <dgm:cxn modelId="{D7368A25-8939-4FFD-B802-DF50013898BB}" type="presParOf" srcId="{E47B938C-EA72-434B-BA36-FB11A773EB23}" destId="{E3457EE1-159C-4992-9649-102EE7DCE089}" srcOrd="2"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6D1F22-AEA2-4BC0-B711-EB5D168710D0}">
      <dsp:nvSpPr>
        <dsp:cNvPr id="0" name=""/>
        <dsp:cNvSpPr/>
      </dsp:nvSpPr>
      <dsp:spPr>
        <a:xfrm>
          <a:off x="0" y="3406931"/>
          <a:ext cx="8229600" cy="1118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t-EE" sz="2100" kern="1200" dirty="0" smtClean="0"/>
            <a:t>Reserveeritud  kohad </a:t>
          </a:r>
          <a:endParaRPr lang="et-EE" sz="2100" kern="1200" dirty="0"/>
        </a:p>
      </dsp:txBody>
      <dsp:txXfrm>
        <a:off x="0" y="3406931"/>
        <a:ext cx="8229600" cy="603844"/>
      </dsp:txXfrm>
    </dsp:sp>
    <dsp:sp modelId="{E58A7D0A-8D0A-4CA0-9BA9-97F99F0CB68B}">
      <dsp:nvSpPr>
        <dsp:cNvPr id="0" name=""/>
        <dsp:cNvSpPr/>
      </dsp:nvSpPr>
      <dsp:spPr>
        <a:xfrm>
          <a:off x="0" y="3988412"/>
          <a:ext cx="4114799" cy="514386"/>
        </a:xfrm>
        <a:prstGeom prst="rect">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t-EE" sz="1100" kern="1200" dirty="0" smtClean="0"/>
            <a:t>Rwanda, Uganda, Croatia(vähemustele), India</a:t>
          </a:r>
          <a:endParaRPr lang="et-EE" sz="1100" kern="1200" dirty="0"/>
        </a:p>
      </dsp:txBody>
      <dsp:txXfrm>
        <a:off x="0" y="3988412"/>
        <a:ext cx="4114799" cy="514386"/>
      </dsp:txXfrm>
    </dsp:sp>
    <dsp:sp modelId="{C378F955-225C-492C-8BEC-9A4D7DABEC3E}">
      <dsp:nvSpPr>
        <dsp:cNvPr id="0" name=""/>
        <dsp:cNvSpPr/>
      </dsp:nvSpPr>
      <dsp:spPr>
        <a:xfrm>
          <a:off x="4114800" y="3988412"/>
          <a:ext cx="4114799"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endParaRPr lang="et-EE" sz="1100" kern="1200" dirty="0"/>
        </a:p>
      </dsp:txBody>
      <dsp:txXfrm>
        <a:off x="4114800" y="3988412"/>
        <a:ext cx="4114799" cy="514386"/>
      </dsp:txXfrm>
    </dsp:sp>
    <dsp:sp modelId="{82C863DC-7F3C-4A27-84CB-37482076D173}">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t-EE" sz="2100" kern="1200" dirty="0" smtClean="0"/>
            <a:t>Kandidaadite nimekirjades</a:t>
          </a:r>
          <a:endParaRPr lang="et-EE" sz="2100" kern="1200" dirty="0"/>
        </a:p>
      </dsp:txBody>
      <dsp:txXfrm>
        <a:off x="0" y="1703865"/>
        <a:ext cx="8229600" cy="603663"/>
      </dsp:txXfrm>
    </dsp:sp>
    <dsp:sp modelId="{CFCE2EC4-4089-42A2-8E43-8A0304CE967A}">
      <dsp:nvSpPr>
        <dsp:cNvPr id="0" name=""/>
        <dsp:cNvSpPr/>
      </dsp:nvSpPr>
      <dsp:spPr>
        <a:xfrm>
          <a:off x="0" y="2307529"/>
          <a:ext cx="4114799" cy="514231"/>
        </a:xfrm>
        <a:prstGeom prst="rect">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t-EE" sz="1100" kern="1200" dirty="0" smtClean="0"/>
            <a:t>Prantsusmaa, Belgia, Sloveenia, Hispaania, Serbia,Kreeka, Portugal</a:t>
          </a:r>
          <a:endParaRPr lang="et-EE" sz="1100" kern="1200" dirty="0"/>
        </a:p>
      </dsp:txBody>
      <dsp:txXfrm>
        <a:off x="0" y="2307529"/>
        <a:ext cx="4114799" cy="514231"/>
      </dsp:txXfrm>
    </dsp:sp>
    <dsp:sp modelId="{781B1883-797B-4FC0-A990-967C49C4A740}">
      <dsp:nvSpPr>
        <dsp:cNvPr id="0" name=""/>
        <dsp:cNvSpPr/>
      </dsp:nvSpPr>
      <dsp:spPr>
        <a:xfrm>
          <a:off x="4114800" y="2307529"/>
          <a:ext cx="41147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t-EE" sz="1100" kern="1200" dirty="0" smtClean="0"/>
            <a:t>Saksamaa, Austria, Iirimaa, Inglismaa, Poola, Rootsi, Norra, Prantsusmaa, Kreeka, Sloveenia, Hispaania, Tsehhi, Ungari, Itaalia,Leedu, Holland, Malta, Slovakkia, šveits, </a:t>
          </a:r>
          <a:endParaRPr lang="et-EE" sz="1100" kern="1200" dirty="0"/>
        </a:p>
      </dsp:txBody>
      <dsp:txXfrm>
        <a:off x="4114800" y="2307529"/>
        <a:ext cx="4114799" cy="514231"/>
      </dsp:txXfrm>
    </dsp:sp>
    <dsp:sp modelId="{CC957F73-8F9E-4A77-BB58-13695D3D4C95}">
      <dsp:nvSpPr>
        <dsp:cNvPr id="0" name=""/>
        <dsp:cNvSpPr/>
      </dsp:nvSpPr>
      <dsp:spPr>
        <a:xfrm rot="10800000">
          <a:off x="0" y="799"/>
          <a:ext cx="822960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t-EE" sz="2100" kern="1200" dirty="0" smtClean="0"/>
            <a:t>Aspirandid, pürgijad</a:t>
          </a:r>
          <a:endParaRPr lang="et-EE" sz="2100" kern="1200" dirty="0"/>
        </a:p>
      </dsp:txBody>
      <dsp:txXfrm>
        <a:off x="0" y="799"/>
        <a:ext cx="8229600" cy="603663"/>
      </dsp:txXfrm>
    </dsp:sp>
    <dsp:sp modelId="{407A0145-5A1A-41B0-98AF-5BA2BA398F2B}">
      <dsp:nvSpPr>
        <dsp:cNvPr id="0" name=""/>
        <dsp:cNvSpPr/>
      </dsp:nvSpPr>
      <dsp:spPr>
        <a:xfrm>
          <a:off x="1581" y="604463"/>
          <a:ext cx="2600734" cy="514231"/>
        </a:xfrm>
        <a:prstGeom prst="rect">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endParaRPr lang="et-EE" sz="1100" kern="1200" dirty="0"/>
        </a:p>
      </dsp:txBody>
      <dsp:txXfrm>
        <a:off x="1581" y="604463"/>
        <a:ext cx="2600734" cy="514231"/>
      </dsp:txXfrm>
    </dsp:sp>
    <dsp:sp modelId="{CEA4576E-A9C2-4420-8857-AF73F0F7EF5B}">
      <dsp:nvSpPr>
        <dsp:cNvPr id="0" name=""/>
        <dsp:cNvSpPr/>
      </dsp:nvSpPr>
      <dsp:spPr>
        <a:xfrm>
          <a:off x="2602315" y="604463"/>
          <a:ext cx="281285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endParaRPr lang="et-EE" sz="1100" kern="1200" dirty="0"/>
        </a:p>
      </dsp:txBody>
      <dsp:txXfrm>
        <a:off x="2602315" y="604463"/>
        <a:ext cx="2812851" cy="514231"/>
      </dsp:txXfrm>
    </dsp:sp>
    <dsp:sp modelId="{E3457EE1-159C-4992-9649-102EE7DCE089}">
      <dsp:nvSpPr>
        <dsp:cNvPr id="0" name=""/>
        <dsp:cNvSpPr/>
      </dsp:nvSpPr>
      <dsp:spPr>
        <a:xfrm>
          <a:off x="5415167" y="604463"/>
          <a:ext cx="281285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t-EE" sz="1100" kern="1200" dirty="0" smtClean="0"/>
            <a:t>Naiste lühinimekiri Inglismaal (British Labour Party)</a:t>
          </a:r>
          <a:endParaRPr lang="et-EE" sz="1100" kern="1200" dirty="0"/>
        </a:p>
      </dsp:txBody>
      <dsp:txXfrm>
        <a:off x="5415167" y="604463"/>
        <a:ext cx="2812851" cy="5142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1470025"/>
          </a:xfrm>
        </p:spPr>
        <p:txBody>
          <a:bodyPr/>
          <a:lstStyle/>
          <a:p>
            <a:r>
              <a:rPr lang="et-EE" smtClean="0"/>
              <a:t>Klõpsake tiitlilaadi muutmiseks</a:t>
            </a:r>
            <a:endParaRPr lang="et-EE"/>
          </a:p>
        </p:txBody>
      </p:sp>
      <p:sp>
        <p:nvSpPr>
          <p:cNvPr id="3" name="Alapealkiri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juhtslaidi alamtiitli laadi redigeerimiseks</a:t>
            </a:r>
            <a:endParaRPr lang="et-EE"/>
          </a:p>
        </p:txBody>
      </p:sp>
      <p:sp>
        <p:nvSpPr>
          <p:cNvPr id="4" name="Kuupäeva kohatäide 3"/>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t-EE"/>
          </a:p>
        </p:txBody>
      </p:sp>
      <p:sp>
        <p:nvSpPr>
          <p:cNvPr id="3" name="Vertikaalteksti kohatäide 2"/>
          <p:cNvSpPr>
            <a:spLocks noGrp="1"/>
          </p:cNvSpPr>
          <p:nvPr>
            <p:ph type="body" orient="vert" idx="1"/>
          </p:nvPr>
        </p:nvSpPr>
        <p:spPr/>
        <p:txBody>
          <a:bodyPr vert="eaVer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smtClean="0"/>
              <a:t>Klõpsake tiitlilaadi muutmiseks</a:t>
            </a:r>
            <a:endParaRPr lang="et-EE"/>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t-EE"/>
          </a:p>
        </p:txBody>
      </p:sp>
      <p:sp>
        <p:nvSpPr>
          <p:cNvPr id="3" name="Sisu kohatäide 2"/>
          <p:cNvSpPr>
            <a:spLocks noGrp="1"/>
          </p:cNvSpPr>
          <p:nvPr>
            <p:ph idx="1"/>
          </p:nvPr>
        </p:nvSpPr>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smtClean="0"/>
              <a:t>Klõpsake tiitlilaadi muutmiseks</a:t>
            </a:r>
            <a:endParaRPr lang="et-EE"/>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Klõpsake juhtslaidi teksti laadide redigeerimiseks</a:t>
            </a:r>
          </a:p>
        </p:txBody>
      </p:sp>
      <p:sp>
        <p:nvSpPr>
          <p:cNvPr id="4" name="Kuupäeva kohatäide 3"/>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t-EE"/>
          </a:p>
        </p:txBody>
      </p:sp>
      <p:sp>
        <p:nvSpPr>
          <p:cNvPr id="3" name="Sisu kohatäid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smtClean="0"/>
              <a:t>Klõpsake tiitlilaadi muutmiseks</a:t>
            </a:r>
            <a:endParaRPr lang="et-EE"/>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Klõpsake juhtslaidi teksti laadide redigeerimiseks</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Klõpsake juhtslaidi teksti laadide redigeerimiseks</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t-EE"/>
          </a:p>
        </p:txBody>
      </p:sp>
      <p:sp>
        <p:nvSpPr>
          <p:cNvPr id="3" name="Kuupäeva kohatäide 2"/>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smtClean="0"/>
              <a:t>Klõpsake tiitlilaadi muutmiseks</a:t>
            </a:r>
            <a:endParaRPr lang="et-EE"/>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Klõpsake juhtslaidi teksti laadide redigeerimiseks</a:t>
            </a:r>
          </a:p>
        </p:txBody>
      </p:sp>
      <p:sp>
        <p:nvSpPr>
          <p:cNvPr id="5" name="Kuupäeva kohatäide 4"/>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smtClean="0"/>
              <a:t>Klõpsake tiitlilaadi muutmiseks</a:t>
            </a:r>
            <a:endParaRPr lang="et-EE"/>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Klõpsake juhtslaidi teksti laadide redigeerimiseks</a:t>
            </a:r>
          </a:p>
        </p:txBody>
      </p:sp>
      <p:sp>
        <p:nvSpPr>
          <p:cNvPr id="5" name="Kuupäeva kohatäide 4"/>
          <p:cNvSpPr>
            <a:spLocks noGrp="1"/>
          </p:cNvSpPr>
          <p:nvPr>
            <p:ph type="dt" sz="half" idx="10"/>
          </p:nvPr>
        </p:nvSpPr>
        <p:spPr/>
        <p:txBody>
          <a:bodyPr/>
          <a:lstStyle/>
          <a:p>
            <a:fld id="{52671235-6EA8-4ADE-872B-247EB4250206}" type="datetimeFigureOut">
              <a:rPr lang="et-EE" smtClean="0"/>
              <a:pPr/>
              <a:t>16.05.2016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2E632724-A137-43F9-A050-ABDDD9FEEFD0}" type="slidenum">
              <a:rPr lang="et-EE" smtClean="0"/>
              <a:pPr/>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Klõpsake tiitlilaadi muutmiseks</a:t>
            </a:r>
            <a:endParaRPr lang="et-EE"/>
          </a:p>
        </p:txBody>
      </p:sp>
      <p:sp>
        <p:nvSpPr>
          <p:cNvPr id="3" name="Teksti kohatäid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71235-6EA8-4ADE-872B-247EB4250206}" type="datetimeFigureOut">
              <a:rPr lang="et-EE" smtClean="0"/>
              <a:pPr/>
              <a:t>16.05.2016</a:t>
            </a:fld>
            <a:endParaRPr lang="et-EE"/>
          </a:p>
        </p:txBody>
      </p:sp>
      <p:sp>
        <p:nvSpPr>
          <p:cNvPr id="5" name="Jaluse kohatäid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32724-A137-43F9-A050-ABDDD9FEEFD0}" type="slidenum">
              <a:rPr lang="et-EE" smtClean="0"/>
              <a:pPr/>
              <a:t>‹#›</a:t>
            </a:fld>
            <a:endParaRPr 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hampagnejayne.com/wp-content/uploads/2010/03/anniekenney.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filipspagnoli.files.wordpress.com/2009/04/women-elected-to-parliament.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normAutofit fontScale="90000"/>
          </a:bodyPr>
          <a:lstStyle/>
          <a:p>
            <a:r>
              <a:rPr lang="et-EE" dirty="0" smtClean="0"/>
              <a:t>Kvoodid ajutise erimeetmena</a:t>
            </a:r>
            <a:br>
              <a:rPr lang="et-EE" dirty="0" smtClean="0"/>
            </a:br>
            <a:r>
              <a:rPr lang="et-EE" dirty="0" smtClean="0"/>
              <a:t>naiste osaluse suurendamiseks otsustustasandil</a:t>
            </a:r>
            <a:endParaRPr lang="et-EE" dirty="0"/>
          </a:p>
        </p:txBody>
      </p:sp>
      <p:sp>
        <p:nvSpPr>
          <p:cNvPr id="3" name="Alapealkiri 2"/>
          <p:cNvSpPr>
            <a:spLocks noGrp="1"/>
          </p:cNvSpPr>
          <p:nvPr>
            <p:ph type="subTitle" idx="1"/>
          </p:nvPr>
        </p:nvSpPr>
        <p:spPr/>
        <p:txBody>
          <a:bodyPr/>
          <a:lstStyle/>
          <a:p>
            <a:endParaRPr lang="et-E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Barjäärid teel tippoliitikasse</a:t>
            </a:r>
            <a:endParaRPr lang="et-EE" dirty="0"/>
          </a:p>
        </p:txBody>
      </p:sp>
      <p:sp>
        <p:nvSpPr>
          <p:cNvPr id="3" name="Text Placeholder 2"/>
          <p:cNvSpPr>
            <a:spLocks noGrp="1"/>
          </p:cNvSpPr>
          <p:nvPr>
            <p:ph type="body" idx="1"/>
          </p:nvPr>
        </p:nvSpPr>
        <p:spPr/>
        <p:txBody>
          <a:bodyPr>
            <a:normAutofit fontScale="92500" lnSpcReduction="20000"/>
          </a:bodyPr>
          <a:lstStyle/>
          <a:p>
            <a:r>
              <a:rPr lang="en-GB" dirty="0" err="1" smtClean="0"/>
              <a:t>Ideoloogilised</a:t>
            </a:r>
            <a:r>
              <a:rPr lang="en-GB" dirty="0" smtClean="0"/>
              <a:t> </a:t>
            </a:r>
            <a:r>
              <a:rPr lang="en-GB" dirty="0" err="1" smtClean="0"/>
              <a:t>ja</a:t>
            </a:r>
            <a:r>
              <a:rPr lang="en-GB" dirty="0" smtClean="0"/>
              <a:t> </a:t>
            </a:r>
            <a:r>
              <a:rPr lang="en-GB" dirty="0" err="1" smtClean="0"/>
              <a:t>sotsiaal</a:t>
            </a:r>
            <a:r>
              <a:rPr lang="et-EE" dirty="0" smtClean="0"/>
              <a:t>-</a:t>
            </a:r>
            <a:r>
              <a:rPr lang="en-GB" dirty="0" err="1" smtClean="0"/>
              <a:t>psühholoogilised</a:t>
            </a:r>
            <a:endParaRPr lang="et-EE" dirty="0"/>
          </a:p>
        </p:txBody>
      </p:sp>
      <p:sp>
        <p:nvSpPr>
          <p:cNvPr id="4" name="Content Placeholder 3"/>
          <p:cNvSpPr>
            <a:spLocks noGrp="1"/>
          </p:cNvSpPr>
          <p:nvPr>
            <p:ph sz="half" idx="2"/>
          </p:nvPr>
        </p:nvSpPr>
        <p:spPr>
          <a:solidFill>
            <a:schemeClr val="bg2"/>
          </a:solidFill>
        </p:spPr>
        <p:txBody>
          <a:bodyPr/>
          <a:lstStyle/>
          <a:p>
            <a:r>
              <a:rPr lang="en-GB" dirty="0" err="1" smtClean="0"/>
              <a:t>Traditsioonilised</a:t>
            </a:r>
            <a:r>
              <a:rPr lang="en-GB" dirty="0" smtClean="0"/>
              <a:t> </a:t>
            </a:r>
            <a:r>
              <a:rPr lang="en-GB" dirty="0" err="1" smtClean="0"/>
              <a:t>soorollid</a:t>
            </a:r>
            <a:endParaRPr lang="et-EE" dirty="0" smtClean="0"/>
          </a:p>
          <a:p>
            <a:r>
              <a:rPr lang="en-GB" dirty="0" err="1" smtClean="0"/>
              <a:t>Eneseusalduse</a:t>
            </a:r>
            <a:r>
              <a:rPr lang="en-GB" dirty="0" smtClean="0"/>
              <a:t> </a:t>
            </a:r>
            <a:r>
              <a:rPr lang="en-GB" dirty="0" err="1" smtClean="0"/>
              <a:t>puudumine</a:t>
            </a:r>
            <a:endParaRPr lang="et-EE" dirty="0" smtClean="0"/>
          </a:p>
          <a:p>
            <a:r>
              <a:rPr lang="et-EE" dirty="0" smtClean="0"/>
              <a:t>Suhtumine p</a:t>
            </a:r>
            <a:r>
              <a:rPr lang="en-GB" dirty="0" err="1" smtClean="0"/>
              <a:t>oliitika</a:t>
            </a:r>
            <a:r>
              <a:rPr lang="et-EE" dirty="0" smtClean="0"/>
              <a:t>sse</a:t>
            </a:r>
            <a:r>
              <a:rPr lang="en-GB" dirty="0" smtClean="0"/>
              <a:t> </a:t>
            </a:r>
            <a:r>
              <a:rPr lang="en-GB" dirty="0" err="1" smtClean="0"/>
              <a:t>kui</a:t>
            </a:r>
            <a:r>
              <a:rPr lang="en-GB" dirty="0" smtClean="0"/>
              <a:t> </a:t>
            </a:r>
            <a:r>
              <a:rPr lang="en-GB" dirty="0" err="1" smtClean="0"/>
              <a:t>ebaeetili</a:t>
            </a:r>
            <a:r>
              <a:rPr lang="et-EE" dirty="0" smtClean="0"/>
              <a:t>sse</a:t>
            </a:r>
            <a:r>
              <a:rPr lang="en-GB" dirty="0" smtClean="0"/>
              <a:t> </a:t>
            </a:r>
            <a:r>
              <a:rPr lang="en-GB" dirty="0" err="1" smtClean="0"/>
              <a:t>ja</a:t>
            </a:r>
            <a:r>
              <a:rPr lang="en-GB" dirty="0" smtClean="0"/>
              <a:t> “r</a:t>
            </a:r>
            <a:r>
              <a:rPr lang="et-EE" dirty="0" smtClean="0"/>
              <a:t>ä</a:t>
            </a:r>
            <a:r>
              <a:rPr lang="en-GB" dirty="0" smtClean="0"/>
              <a:t>pa</a:t>
            </a:r>
            <a:r>
              <a:rPr lang="et-EE" dirty="0" smtClean="0"/>
              <a:t>sesse</a:t>
            </a:r>
            <a:r>
              <a:rPr lang="en-GB" dirty="0" smtClean="0"/>
              <a:t> </a:t>
            </a:r>
            <a:r>
              <a:rPr lang="en-GB" dirty="0" err="1" smtClean="0"/>
              <a:t>mäng</a:t>
            </a:r>
            <a:r>
              <a:rPr lang="et-EE" dirty="0" smtClean="0"/>
              <a:t>u</a:t>
            </a:r>
            <a:r>
              <a:rPr lang="en-GB" dirty="0" smtClean="0"/>
              <a:t>”</a:t>
            </a:r>
            <a:endParaRPr lang="et-EE" dirty="0" smtClean="0"/>
          </a:p>
          <a:p>
            <a:r>
              <a:rPr lang="en-GB" dirty="0" smtClean="0"/>
              <a:t>Ma</a:t>
            </a:r>
            <a:r>
              <a:rPr lang="et-EE" dirty="0" smtClean="0"/>
              <a:t>s</a:t>
            </a:r>
            <a:r>
              <a:rPr lang="en-GB" dirty="0" err="1" smtClean="0"/>
              <a:t>simeedia</a:t>
            </a:r>
            <a:r>
              <a:rPr lang="en-GB" dirty="0" smtClean="0"/>
              <a:t> roll</a:t>
            </a:r>
            <a:endParaRPr lang="et-EE" dirty="0" smtClean="0"/>
          </a:p>
          <a:p>
            <a:endParaRPr lang="et-EE" dirty="0"/>
          </a:p>
        </p:txBody>
      </p:sp>
      <p:sp>
        <p:nvSpPr>
          <p:cNvPr id="5" name="Text Placeholder 4"/>
          <p:cNvSpPr>
            <a:spLocks noGrp="1"/>
          </p:cNvSpPr>
          <p:nvPr>
            <p:ph type="body" sz="quarter" idx="3"/>
          </p:nvPr>
        </p:nvSpPr>
        <p:spPr/>
        <p:txBody>
          <a:bodyPr/>
          <a:lstStyle/>
          <a:p>
            <a:endParaRPr lang="et-EE" dirty="0"/>
          </a:p>
        </p:txBody>
      </p:sp>
      <p:pic>
        <p:nvPicPr>
          <p:cNvPr id="8" name="Picture 2" descr="http://www.nowlebanon.com/ContentPictures/Strida_420-051209015645.jpg"/>
          <p:cNvPicPr>
            <a:picLocks noGrp="1" noChangeAspect="1" noChangeArrowheads="1"/>
          </p:cNvPicPr>
          <p:nvPr>
            <p:ph sz="quarter" idx="4"/>
          </p:nvPr>
        </p:nvPicPr>
        <p:blipFill>
          <a:blip r:embed="rId2" cstate="print"/>
          <a:srcRect/>
          <a:stretch>
            <a:fillRect/>
          </a:stretch>
        </p:blipFill>
        <p:spPr bwMode="auto">
          <a:xfrm>
            <a:off x="4644007" y="1556792"/>
            <a:ext cx="4032447" cy="24482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Sugude võrdse esindatuse saavutamiseks...</a:t>
            </a:r>
            <a:endParaRPr lang="et-EE" dirty="0"/>
          </a:p>
        </p:txBody>
      </p:sp>
      <p:sp>
        <p:nvSpPr>
          <p:cNvPr id="3" name="Content Placeholder 2"/>
          <p:cNvSpPr>
            <a:spLocks noGrp="1"/>
          </p:cNvSpPr>
          <p:nvPr>
            <p:ph idx="1"/>
          </p:nvPr>
        </p:nvSpPr>
        <p:spPr/>
        <p:txBody>
          <a:bodyPr>
            <a:normAutofit fontScale="70000" lnSpcReduction="20000"/>
          </a:bodyPr>
          <a:lstStyle/>
          <a:p>
            <a:pPr lvl="0"/>
            <a:r>
              <a:rPr lang="et-EE" b="1" dirty="0" smtClean="0"/>
              <a:t>Konstitutsioonilised kvoodid </a:t>
            </a:r>
            <a:r>
              <a:rPr lang="et-EE" dirty="0" smtClean="0"/>
              <a:t>–puuduvad tavaliselt konkreetsed arvulised näitajad, sätestatud on sugude võrdne poliitiline esindatus ( näiteks Kreekas, Prantsusmaal).</a:t>
            </a:r>
          </a:p>
          <a:p>
            <a:pPr lvl="0"/>
            <a:endParaRPr lang="et-EE" dirty="0" smtClean="0"/>
          </a:p>
          <a:p>
            <a:pPr lvl="0"/>
            <a:r>
              <a:rPr lang="et-EE" b="1" dirty="0" smtClean="0"/>
              <a:t>Valimisseaduste kvoodid - </a:t>
            </a:r>
            <a:r>
              <a:rPr lang="et-EE" dirty="0" smtClean="0"/>
              <a:t>kehtestatud määrad parteinimekirjas esitatud kandidaatide soolisele kuuluvusele kas minimaalselt 40%-lise või maksimaalselt 60 %-lise osaluse kehtestamisega või nõudes nais- ja meeskandidaatide vaheldumisi esitamist valimisnimekirjades (Belgia, Prantsusmaa, Mehhiko jt)</a:t>
            </a:r>
          </a:p>
          <a:p>
            <a:pPr lvl="0"/>
            <a:endParaRPr lang="et-EE" b="1" dirty="0" smtClean="0"/>
          </a:p>
          <a:p>
            <a:r>
              <a:rPr lang="et-EE" b="1" dirty="0" smtClean="0"/>
              <a:t>Erakonnasisesed kvoodid - </a:t>
            </a:r>
            <a:r>
              <a:rPr lang="et-EE" dirty="0" smtClean="0"/>
              <a:t>parteid rakendavad vabatahtlikult , maailmapraktikas kasutatakse kõige enam </a:t>
            </a:r>
          </a:p>
          <a:p>
            <a:pPr lvl="1"/>
            <a:r>
              <a:rPr lang="et-EE" dirty="0" smtClean="0"/>
              <a:t>(Esimesena rakendati Norras 1970-tel, seejärel teistes Põhjamaades ja Lääne-Euroopas, mõnedes endistes Ida-Euroopa riikides: Ungari, Sloveenia jt)</a:t>
            </a:r>
          </a:p>
          <a:p>
            <a:pPr lvl="0"/>
            <a:endParaRPr lang="et-EE" dirty="0" smtClean="0"/>
          </a:p>
          <a:p>
            <a:endParaRPr lang="et-E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solidFill>
                  <a:srgbClr val="00B050"/>
                </a:solidFill>
              </a:rPr>
              <a:t>Seadustatud</a:t>
            </a:r>
            <a:r>
              <a:rPr lang="et-EE" dirty="0" smtClean="0"/>
              <a:t> ja parteisisesed kvoodid</a:t>
            </a:r>
            <a:endParaRPr lang="et-EE"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432856"/>
            <a:ext cx="6624736" cy="586479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611560" y="280569"/>
          <a:ext cx="7920881" cy="6225592"/>
        </p:xfrm>
        <a:graphic>
          <a:graphicData uri="http://schemas.openxmlformats.org/drawingml/2006/table">
            <a:tbl>
              <a:tblPr firstRow="1" bandRow="1">
                <a:tableStyleId>{5C22544A-7EE6-4342-B048-85BDC9FD1C3A}</a:tableStyleId>
              </a:tblPr>
              <a:tblGrid>
                <a:gridCol w="703023"/>
                <a:gridCol w="3881178"/>
                <a:gridCol w="1356460"/>
                <a:gridCol w="1980220"/>
              </a:tblGrid>
              <a:tr h="739192">
                <a:tc>
                  <a:txBody>
                    <a:bodyPr/>
                    <a:lstStyle/>
                    <a:p>
                      <a:r>
                        <a:rPr lang="et-EE" dirty="0" smtClean="0"/>
                        <a:t>Jrk.</a:t>
                      </a:r>
                    </a:p>
                    <a:p>
                      <a:r>
                        <a:rPr lang="et-EE" dirty="0" smtClean="0"/>
                        <a:t>nr</a:t>
                      </a:r>
                      <a:endParaRPr lang="et-E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Riik</a:t>
                      </a:r>
                    </a:p>
                    <a:p>
                      <a:endParaRPr lang="et-E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Naiste osakaal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Kvoodisüsteem</a:t>
                      </a:r>
                    </a:p>
                  </a:txBody>
                  <a:tcPr/>
                </a:tc>
              </a:tr>
              <a:tr h="342105">
                <a:tc>
                  <a:txBody>
                    <a:bodyPr/>
                    <a:lstStyle/>
                    <a:p>
                      <a:r>
                        <a:rPr lang="et-EE" dirty="0" smtClean="0"/>
                        <a:t>1.</a:t>
                      </a:r>
                      <a:endParaRPr lang="et-EE" dirty="0"/>
                    </a:p>
                  </a:txBody>
                  <a:tcPr/>
                </a:tc>
                <a:tc>
                  <a:txBody>
                    <a:bodyPr/>
                    <a:lstStyle/>
                    <a:p>
                      <a:r>
                        <a:rPr lang="et-EE" dirty="0" smtClean="0"/>
                        <a:t>RWANDA</a:t>
                      </a:r>
                      <a:endParaRPr lang="et-EE" dirty="0"/>
                    </a:p>
                  </a:txBody>
                  <a:tcPr/>
                </a:tc>
                <a:tc>
                  <a:txBody>
                    <a:bodyPr/>
                    <a:lstStyle/>
                    <a:p>
                      <a:r>
                        <a:rPr lang="et-EE" dirty="0" smtClean="0"/>
                        <a:t>56,3</a:t>
                      </a:r>
                      <a:endParaRPr lang="et-EE" dirty="0"/>
                    </a:p>
                  </a:txBody>
                  <a:tcPr/>
                </a:tc>
                <a:tc>
                  <a:txBody>
                    <a:bodyPr/>
                    <a:lstStyle/>
                    <a:p>
                      <a:r>
                        <a:rPr lang="et-EE" dirty="0" smtClean="0"/>
                        <a:t>Seadustatud</a:t>
                      </a:r>
                      <a:endParaRPr lang="et-EE" dirty="0"/>
                    </a:p>
                  </a:txBody>
                  <a:tcPr/>
                </a:tc>
              </a:tr>
              <a:tr h="342105">
                <a:tc>
                  <a:txBody>
                    <a:bodyPr/>
                    <a:lstStyle/>
                    <a:p>
                      <a:r>
                        <a:rPr lang="et-EE" dirty="0" smtClean="0"/>
                        <a:t>2. </a:t>
                      </a:r>
                      <a:endParaRPr lang="et-EE" dirty="0"/>
                    </a:p>
                  </a:txBody>
                  <a:tcPr/>
                </a:tc>
                <a:tc>
                  <a:txBody>
                    <a:bodyPr/>
                    <a:lstStyle/>
                    <a:p>
                      <a:r>
                        <a:rPr lang="et-EE" dirty="0" smtClean="0"/>
                        <a:t>ROOTSI</a:t>
                      </a:r>
                      <a:endParaRPr lang="et-EE" dirty="0"/>
                    </a:p>
                  </a:txBody>
                  <a:tcPr/>
                </a:tc>
                <a:tc>
                  <a:txBody>
                    <a:bodyPr/>
                    <a:lstStyle/>
                    <a:p>
                      <a:r>
                        <a:rPr lang="et-EE" dirty="0" smtClean="0"/>
                        <a:t>47,3</a:t>
                      </a:r>
                      <a:endParaRPr lang="et-EE" dirty="0"/>
                    </a:p>
                  </a:txBody>
                  <a:tcPr/>
                </a:tc>
                <a:tc>
                  <a:txBody>
                    <a:bodyPr/>
                    <a:lstStyle/>
                    <a:p>
                      <a:r>
                        <a:rPr lang="et-EE" dirty="0" smtClean="0"/>
                        <a:t>Parteisisesed</a:t>
                      </a:r>
                      <a:endParaRPr lang="et-EE" dirty="0"/>
                    </a:p>
                  </a:txBody>
                  <a:tcPr/>
                </a:tc>
              </a:tr>
              <a:tr h="359569">
                <a:tc>
                  <a:txBody>
                    <a:bodyPr/>
                    <a:lstStyle/>
                    <a:p>
                      <a:r>
                        <a:rPr lang="et-EE" dirty="0" smtClean="0"/>
                        <a:t>3. </a:t>
                      </a:r>
                      <a:endParaRPr lang="et-EE" dirty="0"/>
                    </a:p>
                  </a:txBody>
                  <a:tcPr/>
                </a:tc>
                <a:tc>
                  <a:txBody>
                    <a:bodyPr/>
                    <a:lstStyle/>
                    <a:p>
                      <a:r>
                        <a:rPr lang="et-EE" dirty="0" smtClean="0"/>
                        <a:t>LÕUNA-AAFRIKA VABARIIK</a:t>
                      </a:r>
                      <a:endParaRPr lang="et-EE" dirty="0"/>
                    </a:p>
                  </a:txBody>
                  <a:tcPr/>
                </a:tc>
                <a:tc>
                  <a:txBody>
                    <a:bodyPr/>
                    <a:lstStyle/>
                    <a:p>
                      <a:r>
                        <a:rPr lang="et-EE" dirty="0" smtClean="0"/>
                        <a:t>44,5</a:t>
                      </a:r>
                      <a:endParaRPr lang="et-E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Parteisisesed</a:t>
                      </a:r>
                    </a:p>
                  </a:txBody>
                  <a:tcPr/>
                </a:tc>
              </a:tr>
              <a:tr h="359569">
                <a:tc>
                  <a:txBody>
                    <a:bodyPr/>
                    <a:lstStyle/>
                    <a:p>
                      <a:r>
                        <a:rPr lang="et-EE" dirty="0" smtClean="0"/>
                        <a:t>4.</a:t>
                      </a:r>
                      <a:endParaRPr lang="et-EE" dirty="0"/>
                    </a:p>
                  </a:txBody>
                  <a:tcPr/>
                </a:tc>
                <a:tc>
                  <a:txBody>
                    <a:bodyPr/>
                    <a:lstStyle/>
                    <a:p>
                      <a:r>
                        <a:rPr lang="et-EE" dirty="0" smtClean="0"/>
                        <a:t>KUUBA</a:t>
                      </a:r>
                      <a:endParaRPr lang="et-EE" dirty="0"/>
                    </a:p>
                  </a:txBody>
                  <a:tcPr/>
                </a:tc>
                <a:tc>
                  <a:txBody>
                    <a:bodyPr/>
                    <a:lstStyle/>
                    <a:p>
                      <a:r>
                        <a:rPr lang="et-EE" dirty="0" smtClean="0"/>
                        <a:t>43,2</a:t>
                      </a:r>
                      <a:endParaRPr lang="et-EE" dirty="0"/>
                    </a:p>
                  </a:txBody>
                  <a:tcPr/>
                </a:tc>
                <a:tc>
                  <a:txBody>
                    <a:bodyPr/>
                    <a:lstStyle/>
                    <a:p>
                      <a:r>
                        <a:rPr lang="et-EE" dirty="0" smtClean="0"/>
                        <a:t>?</a:t>
                      </a:r>
                      <a:endParaRPr lang="et-EE" dirty="0"/>
                    </a:p>
                  </a:txBody>
                  <a:tcPr/>
                </a:tc>
              </a:tr>
              <a:tr h="359569">
                <a:tc>
                  <a:txBody>
                    <a:bodyPr/>
                    <a:lstStyle/>
                    <a:p>
                      <a:r>
                        <a:rPr lang="et-EE" dirty="0" smtClean="0"/>
                        <a:t>5. </a:t>
                      </a:r>
                      <a:endParaRPr lang="et-EE" dirty="0"/>
                    </a:p>
                  </a:txBody>
                  <a:tcPr/>
                </a:tc>
                <a:tc>
                  <a:txBody>
                    <a:bodyPr/>
                    <a:lstStyle/>
                    <a:p>
                      <a:r>
                        <a:rPr lang="et-EE" dirty="0" smtClean="0"/>
                        <a:t>ISLAND</a:t>
                      </a:r>
                      <a:endParaRPr lang="et-EE" dirty="0"/>
                    </a:p>
                  </a:txBody>
                  <a:tcPr/>
                </a:tc>
                <a:tc>
                  <a:txBody>
                    <a:bodyPr/>
                    <a:lstStyle/>
                    <a:p>
                      <a:r>
                        <a:rPr lang="et-EE" dirty="0" smtClean="0"/>
                        <a:t>42,9</a:t>
                      </a:r>
                      <a:endParaRPr lang="et-EE" dirty="0"/>
                    </a:p>
                  </a:txBody>
                  <a:tcPr/>
                </a:tc>
                <a:tc>
                  <a:txBody>
                    <a:bodyPr/>
                    <a:lstStyle/>
                    <a:p>
                      <a:r>
                        <a:rPr lang="et-EE" dirty="0" smtClean="0"/>
                        <a:t>Ei ole</a:t>
                      </a:r>
                      <a:endParaRPr lang="et-EE" dirty="0"/>
                    </a:p>
                  </a:txBody>
                  <a:tcPr/>
                </a:tc>
              </a:tr>
              <a:tr h="359569">
                <a:tc>
                  <a:txBody>
                    <a:bodyPr/>
                    <a:lstStyle/>
                    <a:p>
                      <a:r>
                        <a:rPr lang="et-EE" dirty="0" smtClean="0"/>
                        <a:t>6. </a:t>
                      </a:r>
                      <a:endParaRPr lang="et-EE" dirty="0"/>
                    </a:p>
                  </a:txBody>
                  <a:tcPr/>
                </a:tc>
                <a:tc>
                  <a:txBody>
                    <a:bodyPr/>
                    <a:lstStyle/>
                    <a:p>
                      <a:r>
                        <a:rPr lang="et-EE" dirty="0" smtClean="0"/>
                        <a:t>SOOME</a:t>
                      </a:r>
                      <a:endParaRPr lang="et-EE" dirty="0"/>
                    </a:p>
                  </a:txBody>
                  <a:tcPr/>
                </a:tc>
                <a:tc>
                  <a:txBody>
                    <a:bodyPr/>
                    <a:lstStyle/>
                    <a:p>
                      <a:r>
                        <a:rPr lang="et-EE" dirty="0" smtClean="0"/>
                        <a:t>42,0</a:t>
                      </a:r>
                      <a:endParaRPr lang="et-EE" dirty="0"/>
                    </a:p>
                  </a:txBody>
                  <a:tcPr/>
                </a:tc>
                <a:tc>
                  <a:txBody>
                    <a:bodyPr/>
                    <a:lstStyle/>
                    <a:p>
                      <a:r>
                        <a:rPr lang="et-EE" dirty="0" smtClean="0"/>
                        <a:t>Ei ole</a:t>
                      </a:r>
                      <a:endParaRPr lang="et-EE" dirty="0"/>
                    </a:p>
                  </a:txBody>
                  <a:tcPr/>
                </a:tc>
              </a:tr>
              <a:tr h="359569">
                <a:tc>
                  <a:txBody>
                    <a:bodyPr/>
                    <a:lstStyle/>
                    <a:p>
                      <a:r>
                        <a:rPr lang="et-EE" dirty="0" smtClean="0"/>
                        <a:t>7. </a:t>
                      </a:r>
                      <a:endParaRPr lang="et-EE" dirty="0"/>
                    </a:p>
                  </a:txBody>
                  <a:tcPr/>
                </a:tc>
                <a:tc>
                  <a:txBody>
                    <a:bodyPr/>
                    <a:lstStyle/>
                    <a:p>
                      <a:r>
                        <a:rPr lang="et-EE" dirty="0" smtClean="0"/>
                        <a:t>ARGENTIINA</a:t>
                      </a:r>
                      <a:endParaRPr lang="et-EE" dirty="0"/>
                    </a:p>
                  </a:txBody>
                  <a:tcPr/>
                </a:tc>
                <a:tc>
                  <a:txBody>
                    <a:bodyPr/>
                    <a:lstStyle/>
                    <a:p>
                      <a:r>
                        <a:rPr lang="et-EE" dirty="0" smtClean="0"/>
                        <a:t>40,0</a:t>
                      </a:r>
                      <a:endParaRPr lang="et-E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Seadustatud</a:t>
                      </a:r>
                    </a:p>
                  </a:txBody>
                  <a:tcPr/>
                </a:tc>
              </a:tr>
              <a:tr h="359569">
                <a:tc>
                  <a:txBody>
                    <a:bodyPr/>
                    <a:lstStyle/>
                    <a:p>
                      <a:r>
                        <a:rPr lang="et-EE" dirty="0" smtClean="0"/>
                        <a:t>8. </a:t>
                      </a:r>
                      <a:endParaRPr lang="et-EE" dirty="0"/>
                    </a:p>
                  </a:txBody>
                  <a:tcPr/>
                </a:tc>
                <a:tc>
                  <a:txBody>
                    <a:bodyPr/>
                    <a:lstStyle/>
                    <a:p>
                      <a:r>
                        <a:rPr lang="et-EE" dirty="0" smtClean="0"/>
                        <a:t>COSTA RICA</a:t>
                      </a:r>
                      <a:endParaRPr lang="et-EE" dirty="0"/>
                    </a:p>
                  </a:txBody>
                  <a:tcPr/>
                </a:tc>
                <a:tc>
                  <a:txBody>
                    <a:bodyPr/>
                    <a:lstStyle/>
                    <a:p>
                      <a:r>
                        <a:rPr lang="et-EE" dirty="0" smtClean="0"/>
                        <a:t>38,6</a:t>
                      </a:r>
                      <a:endParaRPr lang="et-E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Seadustatud</a:t>
                      </a:r>
                    </a:p>
                  </a:txBody>
                  <a:tcPr/>
                </a:tc>
              </a:tr>
              <a:tr h="359569">
                <a:tc>
                  <a:txBody>
                    <a:bodyPr/>
                    <a:lstStyle/>
                    <a:p>
                      <a:r>
                        <a:rPr lang="et-EE" dirty="0" smtClean="0"/>
                        <a:t>9.</a:t>
                      </a:r>
                      <a:endParaRPr lang="et-EE" dirty="0"/>
                    </a:p>
                  </a:txBody>
                  <a:tcPr/>
                </a:tc>
                <a:tc>
                  <a:txBody>
                    <a:bodyPr/>
                    <a:lstStyle/>
                    <a:p>
                      <a:r>
                        <a:rPr lang="et-EE" dirty="0" smtClean="0"/>
                        <a:t>NORRA</a:t>
                      </a:r>
                      <a:endParaRPr lang="et-EE" dirty="0"/>
                    </a:p>
                  </a:txBody>
                  <a:tcPr/>
                </a:tc>
                <a:tc>
                  <a:txBody>
                    <a:bodyPr/>
                    <a:lstStyle/>
                    <a:p>
                      <a:r>
                        <a:rPr lang="et-EE" dirty="0" smtClean="0"/>
                        <a:t>37,9</a:t>
                      </a:r>
                      <a:endParaRPr lang="et-EE" dirty="0"/>
                    </a:p>
                  </a:txBody>
                  <a:tcPr/>
                </a:tc>
                <a:tc>
                  <a:txBody>
                    <a:bodyPr/>
                    <a:lstStyle/>
                    <a:p>
                      <a:r>
                        <a:rPr lang="et-EE" dirty="0" smtClean="0"/>
                        <a:t>Parteisisesed</a:t>
                      </a:r>
                      <a:endParaRPr lang="et-EE" dirty="0"/>
                    </a:p>
                  </a:txBody>
                  <a:tcPr/>
                </a:tc>
              </a:tr>
              <a:tr h="359569">
                <a:tc>
                  <a:txBody>
                    <a:bodyPr/>
                    <a:lstStyle/>
                    <a:p>
                      <a:r>
                        <a:rPr lang="et-EE" dirty="0" smtClean="0"/>
                        <a:t>10.</a:t>
                      </a:r>
                      <a:endParaRPr lang="et-EE" dirty="0"/>
                    </a:p>
                  </a:txBody>
                  <a:tcPr/>
                </a:tc>
                <a:tc>
                  <a:txBody>
                    <a:bodyPr/>
                    <a:lstStyle/>
                    <a:p>
                      <a:r>
                        <a:rPr lang="et-EE" dirty="0" smtClean="0"/>
                        <a:t>TAANI</a:t>
                      </a:r>
                      <a:endParaRPr lang="et-EE" dirty="0"/>
                    </a:p>
                  </a:txBody>
                  <a:tcPr/>
                </a:tc>
                <a:tc>
                  <a:txBody>
                    <a:bodyPr/>
                    <a:lstStyle/>
                    <a:p>
                      <a:r>
                        <a:rPr lang="et-EE" dirty="0" smtClean="0"/>
                        <a:t>37,4</a:t>
                      </a:r>
                      <a:endParaRPr lang="et-EE" dirty="0"/>
                    </a:p>
                  </a:txBody>
                  <a:tcPr/>
                </a:tc>
                <a:tc>
                  <a:txBody>
                    <a:bodyPr/>
                    <a:lstStyle/>
                    <a:p>
                      <a:r>
                        <a:rPr lang="et-EE" dirty="0" smtClean="0"/>
                        <a:t>Ei ole</a:t>
                      </a:r>
                      <a:endParaRPr lang="et-EE" dirty="0"/>
                    </a:p>
                  </a:txBody>
                  <a:tcPr/>
                </a:tc>
              </a:tr>
              <a:tr h="361050">
                <a:tc>
                  <a:txBody>
                    <a:bodyPr/>
                    <a:lstStyle/>
                    <a:p>
                      <a:r>
                        <a:rPr lang="et-EE" dirty="0" smtClean="0"/>
                        <a:t>11. </a:t>
                      </a:r>
                      <a:endParaRPr lang="et-EE" dirty="0"/>
                    </a:p>
                  </a:txBody>
                  <a:tcPr/>
                </a:tc>
                <a:tc>
                  <a:txBody>
                    <a:bodyPr/>
                    <a:lstStyle/>
                    <a:p>
                      <a:r>
                        <a:rPr lang="et-EE" dirty="0" smtClean="0"/>
                        <a:t>ANGOOLA</a:t>
                      </a:r>
                      <a:endParaRPr lang="et-EE" dirty="0"/>
                    </a:p>
                  </a:txBody>
                  <a:tcPr/>
                </a:tc>
                <a:tc>
                  <a:txBody>
                    <a:bodyPr/>
                    <a:lstStyle/>
                    <a:p>
                      <a:r>
                        <a:rPr lang="et-EE" dirty="0" smtClean="0"/>
                        <a:t>37,3</a:t>
                      </a:r>
                      <a:endParaRPr lang="et-E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Seadustatud</a:t>
                      </a:r>
                    </a:p>
                  </a:txBody>
                  <a:tcPr/>
                </a:tc>
              </a:tr>
              <a:tr h="361050">
                <a:tc>
                  <a:txBody>
                    <a:bodyPr/>
                    <a:lstStyle/>
                    <a:p>
                      <a:r>
                        <a:rPr lang="et-EE" dirty="0" smtClean="0"/>
                        <a:t>12.</a:t>
                      </a:r>
                      <a:endParaRPr lang="et-EE" dirty="0"/>
                    </a:p>
                  </a:txBody>
                  <a:tcPr/>
                </a:tc>
                <a:tc>
                  <a:txBody>
                    <a:bodyPr/>
                    <a:lstStyle/>
                    <a:p>
                      <a:r>
                        <a:rPr lang="et-EE" dirty="0" smtClean="0"/>
                        <a:t>BELGIA</a:t>
                      </a:r>
                      <a:endParaRPr lang="et-EE" dirty="0"/>
                    </a:p>
                  </a:txBody>
                  <a:tcPr/>
                </a:tc>
                <a:tc>
                  <a:txBody>
                    <a:bodyPr/>
                    <a:lstStyle/>
                    <a:p>
                      <a:r>
                        <a:rPr lang="et-EE" dirty="0" smtClean="0"/>
                        <a:t>36,7</a:t>
                      </a:r>
                      <a:endParaRPr lang="et-E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Seadustatud</a:t>
                      </a:r>
                    </a:p>
                  </a:txBody>
                  <a:tcPr/>
                </a:tc>
              </a:tr>
              <a:tr h="359569">
                <a:tc>
                  <a:txBody>
                    <a:bodyPr/>
                    <a:lstStyle/>
                    <a:p>
                      <a:r>
                        <a:rPr lang="et-EE" dirty="0" smtClean="0"/>
                        <a:t>13.</a:t>
                      </a:r>
                      <a:endParaRPr lang="et-EE" dirty="0"/>
                    </a:p>
                  </a:txBody>
                  <a:tcPr/>
                </a:tc>
                <a:tc>
                  <a:txBody>
                    <a:bodyPr/>
                    <a:lstStyle/>
                    <a:p>
                      <a:r>
                        <a:rPr lang="et-EE" dirty="0" smtClean="0"/>
                        <a:t>HOLLAND</a:t>
                      </a:r>
                      <a:endParaRPr lang="et-EE" dirty="0"/>
                    </a:p>
                  </a:txBody>
                  <a:tcPr/>
                </a:tc>
                <a:tc>
                  <a:txBody>
                    <a:bodyPr/>
                    <a:lstStyle/>
                    <a:p>
                      <a:r>
                        <a:rPr lang="et-EE" dirty="0" smtClean="0"/>
                        <a:t>36,7</a:t>
                      </a:r>
                      <a:endParaRPr lang="et-EE" dirty="0"/>
                    </a:p>
                  </a:txBody>
                  <a:tcPr/>
                </a:tc>
                <a:tc>
                  <a:txBody>
                    <a:bodyPr/>
                    <a:lstStyle/>
                    <a:p>
                      <a:r>
                        <a:rPr lang="et-EE" dirty="0" smtClean="0"/>
                        <a:t>Parteisisesed</a:t>
                      </a:r>
                      <a:endParaRPr lang="et-EE" dirty="0"/>
                    </a:p>
                  </a:txBody>
                  <a:tcPr/>
                </a:tc>
              </a:tr>
              <a:tr h="359569">
                <a:tc>
                  <a:txBody>
                    <a:bodyPr/>
                    <a:lstStyle/>
                    <a:p>
                      <a:r>
                        <a:rPr lang="et-EE" dirty="0" smtClean="0"/>
                        <a:t>14.</a:t>
                      </a:r>
                      <a:endParaRPr lang="et-EE" dirty="0"/>
                    </a:p>
                  </a:txBody>
                  <a:tcPr/>
                </a:tc>
                <a:tc>
                  <a:txBody>
                    <a:bodyPr/>
                    <a:lstStyle/>
                    <a:p>
                      <a:r>
                        <a:rPr lang="et-EE" dirty="0" smtClean="0"/>
                        <a:t>HISPAANIA</a:t>
                      </a:r>
                      <a:endParaRPr lang="et-EE" dirty="0"/>
                    </a:p>
                  </a:txBody>
                  <a:tcPr/>
                </a:tc>
                <a:tc>
                  <a:txBody>
                    <a:bodyPr/>
                    <a:lstStyle/>
                    <a:p>
                      <a:r>
                        <a:rPr lang="et-EE" dirty="0" smtClean="0"/>
                        <a:t>36,3</a:t>
                      </a:r>
                      <a:endParaRPr lang="et-EE" dirty="0"/>
                    </a:p>
                  </a:txBody>
                  <a:tcPr/>
                </a:tc>
                <a:tc>
                  <a:txBody>
                    <a:bodyPr/>
                    <a:lstStyle/>
                    <a:p>
                      <a:r>
                        <a:rPr lang="et-EE" dirty="0" smtClean="0"/>
                        <a:t>Seadustatud</a:t>
                      </a:r>
                      <a:endParaRPr lang="et-EE" dirty="0"/>
                    </a:p>
                  </a:txBody>
                  <a:tcPr/>
                </a:tc>
              </a:tr>
              <a:tr h="359569">
                <a:tc>
                  <a:txBody>
                    <a:bodyPr/>
                    <a:lstStyle/>
                    <a:p>
                      <a:r>
                        <a:rPr lang="et-EE" dirty="0" smtClean="0"/>
                        <a:t>15.</a:t>
                      </a:r>
                      <a:endParaRPr lang="et-EE" dirty="0"/>
                    </a:p>
                  </a:txBody>
                  <a:tcPr/>
                </a:tc>
                <a:tc>
                  <a:txBody>
                    <a:bodyPr/>
                    <a:lstStyle/>
                    <a:p>
                      <a:r>
                        <a:rPr lang="et-EE" dirty="0" smtClean="0"/>
                        <a:t>MOZAMBIQUE</a:t>
                      </a:r>
                      <a:endParaRPr lang="et-EE" dirty="0"/>
                    </a:p>
                  </a:txBody>
                  <a:tcPr/>
                </a:tc>
                <a:tc>
                  <a:txBody>
                    <a:bodyPr/>
                    <a:lstStyle/>
                    <a:p>
                      <a:r>
                        <a:rPr lang="et-EE" dirty="0" smtClean="0"/>
                        <a:t>34,8</a:t>
                      </a:r>
                      <a:endParaRPr lang="et-EE" dirty="0"/>
                    </a:p>
                  </a:txBody>
                  <a:tcPr/>
                </a:tc>
                <a:tc>
                  <a:txBody>
                    <a:bodyPr/>
                    <a:lstStyle/>
                    <a:p>
                      <a:r>
                        <a:rPr lang="et-EE" dirty="0" smtClean="0"/>
                        <a:t>Parteisisesed</a:t>
                      </a:r>
                      <a:endParaRPr lang="et-EE"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Kvoodid poliitikavaldkonnas on</a:t>
            </a:r>
            <a:endParaRPr lang="et-EE" dirty="0"/>
          </a:p>
        </p:txBody>
      </p:sp>
      <p:sp>
        <p:nvSpPr>
          <p:cNvPr id="3" name="Content Placeholder 2"/>
          <p:cNvSpPr>
            <a:spLocks noGrp="1"/>
          </p:cNvSpPr>
          <p:nvPr>
            <p:ph idx="1"/>
          </p:nvPr>
        </p:nvSpPr>
        <p:spPr>
          <a:noFill/>
          <a:ln>
            <a:noFill/>
          </a:ln>
        </p:spPr>
        <p:txBody>
          <a:bodyPr>
            <a:normAutofit/>
          </a:bodyPr>
          <a:lstStyle/>
          <a:p>
            <a:r>
              <a:rPr lang="et-EE" b="1" dirty="0" smtClean="0"/>
              <a:t>erimeede,</a:t>
            </a:r>
            <a:r>
              <a:rPr lang="et-EE" dirty="0" smtClean="0"/>
              <a:t> mis püstitab fikseeritud protsendi või arvu mingi grupi (naiste/meeste) nimetamiseks või esindatuseks – enamasti miinimum-osakaaluna ( 20, 30 või 40 %), </a:t>
            </a:r>
          </a:p>
          <a:p>
            <a:r>
              <a:rPr lang="et-EE" dirty="0" smtClean="0"/>
              <a:t>mille </a:t>
            </a:r>
            <a:r>
              <a:rPr lang="et-EE" b="1" dirty="0" smtClean="0"/>
              <a:t>eesmärk on tõsta alaesindatud grupi osa otsustajate hulgas</a:t>
            </a:r>
            <a:r>
              <a:rPr lang="et-EE" dirty="0" smtClean="0"/>
              <a:t>, nt parlamentides, valitsustes või kohalikes volikogudes</a:t>
            </a:r>
            <a:endParaRPr lang="et-E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Kiiresti või aeglaselt?</a:t>
            </a:r>
            <a:endParaRPr lang="et-EE" dirty="0"/>
          </a:p>
        </p:txBody>
      </p:sp>
      <p:sp>
        <p:nvSpPr>
          <p:cNvPr id="3" name="Content Placeholder 2"/>
          <p:cNvSpPr>
            <a:spLocks noGrp="1"/>
          </p:cNvSpPr>
          <p:nvPr>
            <p:ph idx="1"/>
          </p:nvPr>
        </p:nvSpPr>
        <p:spPr/>
        <p:txBody>
          <a:bodyPr>
            <a:normAutofit fontScale="92500" lnSpcReduction="10000"/>
          </a:bodyPr>
          <a:lstStyle/>
          <a:p>
            <a:r>
              <a:rPr lang="et-EE" dirty="0" smtClean="0"/>
              <a:t>Põhjamaad on sihipäraselt teinud läbi</a:t>
            </a:r>
          </a:p>
          <a:p>
            <a:pPr lvl="1"/>
            <a:r>
              <a:rPr lang="et-EE" dirty="0" smtClean="0"/>
              <a:t>60-aastase arengu, et jõuda 20 %-lise esindatuseni ja</a:t>
            </a:r>
          </a:p>
          <a:p>
            <a:pPr lvl="1"/>
            <a:r>
              <a:rPr lang="et-EE" dirty="0" smtClean="0"/>
              <a:t>veel 10 aastat, et jõuda </a:t>
            </a:r>
          </a:p>
          <a:p>
            <a:pPr lvl="1">
              <a:buNone/>
            </a:pPr>
            <a:r>
              <a:rPr lang="et-EE" dirty="0" smtClean="0"/>
              <a:t>30 %-lise naiste esindatuseni.</a:t>
            </a:r>
          </a:p>
          <a:p>
            <a:pPr lvl="1">
              <a:buNone/>
            </a:pPr>
            <a:endParaRPr lang="et-EE" dirty="0" smtClean="0"/>
          </a:p>
          <a:p>
            <a:pPr lvl="1">
              <a:buNone/>
            </a:pPr>
            <a:r>
              <a:rPr lang="et-EE" dirty="0" smtClean="0"/>
              <a:t>2011+70 = 2081(kolm-neli põlvkonda, </a:t>
            </a:r>
          </a:p>
          <a:p>
            <a:pPr lvl="1">
              <a:buNone/>
            </a:pPr>
            <a:r>
              <a:rPr lang="et-EE" dirty="0" smtClean="0"/>
              <a:t>kui alustada feministlikku liikumist täna !)</a:t>
            </a:r>
          </a:p>
          <a:p>
            <a:pPr lvl="1">
              <a:buNone/>
            </a:pPr>
            <a:endParaRPr lang="et-EE" dirty="0" smtClean="0"/>
          </a:p>
          <a:p>
            <a:pPr lvl="1">
              <a:buNone/>
            </a:pPr>
            <a:r>
              <a:rPr lang="et-EE" dirty="0" smtClean="0"/>
              <a:t>Belgia suutis 9,4 %-lt jõuda 36,4 %-ni paari valimisperioodiga</a:t>
            </a:r>
            <a:endParaRPr lang="et-EE" dirty="0"/>
          </a:p>
        </p:txBody>
      </p:sp>
      <p:pic>
        <p:nvPicPr>
          <p:cNvPr id="4" name="Picture 2" descr="http://champagnejayne.com/wp-content/uploads/2010/03/anniekenney-207x300.jpg">
            <a:hlinkClick r:id="rId2"/>
          </p:cNvPr>
          <p:cNvPicPr>
            <a:picLocks noChangeAspect="1" noChangeArrowheads="1"/>
          </p:cNvPicPr>
          <p:nvPr/>
        </p:nvPicPr>
        <p:blipFill>
          <a:blip r:embed="rId3" cstate="print"/>
          <a:srcRect/>
          <a:stretch>
            <a:fillRect/>
          </a:stretch>
        </p:blipFill>
        <p:spPr bwMode="auto">
          <a:xfrm>
            <a:off x="6804248" y="2852936"/>
            <a:ext cx="1490566" cy="21602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Erinevad lähenemised tasakaalustatud esindatuse saavutamisele</a:t>
            </a:r>
            <a:endParaRPr lang="et-EE" dirty="0"/>
          </a:p>
        </p:txBody>
      </p:sp>
      <p:graphicFrame>
        <p:nvGraphicFramePr>
          <p:cNvPr id="4" name="Content Placeholder 3"/>
          <p:cNvGraphicFramePr>
            <a:graphicFrameLocks noGrp="1"/>
          </p:cNvGraphicFramePr>
          <p:nvPr>
            <p:ph idx="1"/>
          </p:nvPr>
        </p:nvGraphicFramePr>
        <p:xfrm>
          <a:off x="457200" y="1600200"/>
          <a:ext cx="8229600" cy="48463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t-EE" dirty="0"/>
                    </a:p>
                  </a:txBody>
                  <a:tcPr/>
                </a:tc>
                <a:tc>
                  <a:txBody>
                    <a:bodyPr/>
                    <a:lstStyle/>
                    <a:p>
                      <a:r>
                        <a:rPr lang="et-EE" dirty="0" smtClean="0"/>
                        <a:t>Pikaajaline –samm-sammuline</a:t>
                      </a:r>
                      <a:endParaRPr lang="et-EE" dirty="0"/>
                    </a:p>
                  </a:txBody>
                  <a:tcPr/>
                </a:tc>
                <a:tc>
                  <a:txBody>
                    <a:bodyPr/>
                    <a:lstStyle/>
                    <a:p>
                      <a:r>
                        <a:rPr lang="et-EE" dirty="0" smtClean="0"/>
                        <a:t>Kiirem  tee</a:t>
                      </a:r>
                      <a:endParaRPr lang="et-EE" dirty="0"/>
                    </a:p>
                  </a:txBody>
                  <a:tcPr/>
                </a:tc>
              </a:tr>
              <a:tr h="370840">
                <a:tc>
                  <a:txBody>
                    <a:bodyPr/>
                    <a:lstStyle/>
                    <a:p>
                      <a:r>
                        <a:rPr lang="et-EE" dirty="0" smtClean="0"/>
                        <a:t>Diagnoos-põhjused</a:t>
                      </a:r>
                      <a:endParaRPr lang="et-EE" dirty="0"/>
                    </a:p>
                  </a:txBody>
                  <a:tcPr/>
                </a:tc>
                <a:tc>
                  <a:txBody>
                    <a:bodyPr/>
                    <a:lstStyle/>
                    <a:p>
                      <a:r>
                        <a:rPr lang="et-EE" dirty="0" smtClean="0"/>
                        <a:t>Naistel on vähem ressursse</a:t>
                      </a:r>
                    </a:p>
                    <a:p>
                      <a:r>
                        <a:rPr lang="et-EE" sz="1400" dirty="0" smtClean="0"/>
                        <a:t>(haridust, aega, kogemusi, raha, õigeid</a:t>
                      </a:r>
                      <a:r>
                        <a:rPr lang="et-EE" sz="1400" baseline="0" dirty="0" smtClean="0"/>
                        <a:t> võrgustikke jms)</a:t>
                      </a:r>
                      <a:endParaRPr lang="et-EE" sz="1400" dirty="0"/>
                    </a:p>
                  </a:txBody>
                  <a:tcPr/>
                </a:tc>
                <a:tc>
                  <a:txBody>
                    <a:bodyPr/>
                    <a:lstStyle/>
                    <a:p>
                      <a:r>
                        <a:rPr lang="et-EE" dirty="0" smtClean="0"/>
                        <a:t>Sooline</a:t>
                      </a:r>
                      <a:r>
                        <a:rPr lang="et-EE" baseline="0" dirty="0" smtClean="0"/>
                        <a:t> diskrimineerimine ja tõrjumise mehhanismid</a:t>
                      </a:r>
                    </a:p>
                    <a:p>
                      <a:pPr>
                        <a:lnSpc>
                          <a:spcPct val="100000"/>
                        </a:lnSpc>
                        <a:spcAft>
                          <a:spcPts val="0"/>
                        </a:spcAft>
                      </a:pPr>
                      <a:r>
                        <a:rPr lang="et-EE" sz="1200" baseline="0" dirty="0" smtClean="0"/>
                        <a:t>(naiste paremadki ressursid ei vähenda väljakujunenud võimusuhteid ja muuda sooideoloogiat, pilt tegelikkusest säilitab selle normaalseks pidamise)</a:t>
                      </a:r>
                      <a:endParaRPr lang="et-EE" sz="1200" dirty="0"/>
                    </a:p>
                  </a:txBody>
                  <a:tcPr/>
                </a:tc>
              </a:tr>
              <a:tr h="370840">
                <a:tc>
                  <a:txBody>
                    <a:bodyPr/>
                    <a:lstStyle/>
                    <a:p>
                      <a:r>
                        <a:rPr lang="et-EE" dirty="0" smtClean="0"/>
                        <a:t>Eesmärk</a:t>
                      </a:r>
                      <a:endParaRPr lang="et-EE" dirty="0"/>
                    </a:p>
                  </a:txBody>
                  <a:tcPr/>
                </a:tc>
                <a:tc>
                  <a:txBody>
                    <a:bodyPr/>
                    <a:lstStyle/>
                    <a:p>
                      <a:r>
                        <a:rPr lang="et-EE" dirty="0" smtClean="0"/>
                        <a:t>Rohkem naisi poliitikasse</a:t>
                      </a:r>
                      <a:endParaRPr lang="et-EE" dirty="0"/>
                    </a:p>
                  </a:txBody>
                  <a:tcPr/>
                </a:tc>
                <a:tc>
                  <a:txBody>
                    <a:bodyPr/>
                    <a:lstStyle/>
                    <a:p>
                      <a:r>
                        <a:rPr lang="et-EE" dirty="0" smtClean="0"/>
                        <a:t>Sooline tasakaal valitud kogudes</a:t>
                      </a:r>
                      <a:endParaRPr lang="et-EE" dirty="0"/>
                    </a:p>
                  </a:txBody>
                  <a:tcPr/>
                </a:tc>
              </a:tr>
              <a:tr h="370840">
                <a:tc>
                  <a:txBody>
                    <a:bodyPr/>
                    <a:lstStyle/>
                    <a:p>
                      <a:r>
                        <a:rPr lang="et-EE" dirty="0" smtClean="0"/>
                        <a:t>Strateegia</a:t>
                      </a:r>
                      <a:endParaRPr lang="et-EE" dirty="0"/>
                    </a:p>
                  </a:txBody>
                  <a:tcPr/>
                </a:tc>
                <a:tc>
                  <a:txBody>
                    <a:bodyPr/>
                    <a:lstStyle/>
                    <a:p>
                      <a:r>
                        <a:rPr lang="et-EE" dirty="0" smtClean="0"/>
                        <a:t>Naiste võimustamine ja võimete arendamine </a:t>
                      </a:r>
                      <a:r>
                        <a:rPr lang="et-EE" sz="1400" dirty="0" smtClean="0"/>
                        <a:t>(koolitamine,</a:t>
                      </a:r>
                      <a:r>
                        <a:rPr lang="et-EE" sz="1400" baseline="0" dirty="0" smtClean="0"/>
                        <a:t> esinemisoskuste õpetamine, mentorlus)</a:t>
                      </a:r>
                      <a:endParaRPr lang="et-EE" sz="1400" dirty="0"/>
                    </a:p>
                  </a:txBody>
                  <a:tcPr/>
                </a:tc>
                <a:tc>
                  <a:txBody>
                    <a:bodyPr/>
                    <a:lstStyle/>
                    <a:p>
                      <a:r>
                        <a:rPr lang="et-EE" dirty="0" smtClean="0"/>
                        <a:t>Aktiivsed meetmed, nt. sookvoodid </a:t>
                      </a:r>
                      <a:r>
                        <a:rPr lang="et-EE" sz="1400" dirty="0" smtClean="0"/>
                        <a:t>( et mitte oodata aastakümneid ja põlvkondi</a:t>
                      </a:r>
                      <a:r>
                        <a:rPr lang="et-EE" sz="1400" baseline="0" dirty="0" smtClean="0"/>
                        <a:t> demokratiseerumist</a:t>
                      </a:r>
                      <a:r>
                        <a:rPr lang="et-EE" baseline="0" dirty="0" smtClean="0"/>
                        <a:t>)</a:t>
                      </a:r>
                      <a:endParaRPr lang="et-EE" dirty="0"/>
                    </a:p>
                  </a:txBody>
                  <a:tcPr/>
                </a:tc>
              </a:tr>
              <a:tr h="370840">
                <a:tc>
                  <a:txBody>
                    <a:bodyPr/>
                    <a:lstStyle/>
                    <a:p>
                      <a:r>
                        <a:rPr lang="et-EE" dirty="0" smtClean="0"/>
                        <a:t>Arenguajalooline seisukoht</a:t>
                      </a:r>
                      <a:endParaRPr lang="et-EE" dirty="0"/>
                    </a:p>
                  </a:txBody>
                  <a:tcPr/>
                </a:tc>
                <a:tc>
                  <a:txBody>
                    <a:bodyPr/>
                    <a:lstStyle/>
                    <a:p>
                      <a:r>
                        <a:rPr lang="et-EE" dirty="0" smtClean="0"/>
                        <a:t>Pikas perspektiivis jõutakse sugude võrdsuseni, </a:t>
                      </a:r>
                      <a:r>
                        <a:rPr lang="et-EE" sz="1400" dirty="0" smtClean="0"/>
                        <a:t>(eriti kui hakatakse nägema stereotüüpe ja eelarvamusi)</a:t>
                      </a:r>
                      <a:endParaRPr lang="et-EE" sz="1400" dirty="0"/>
                    </a:p>
                  </a:txBody>
                  <a:tcPr/>
                </a:tc>
                <a:tc>
                  <a:txBody>
                    <a:bodyPr/>
                    <a:lstStyle/>
                    <a:p>
                      <a:r>
                        <a:rPr lang="et-EE" dirty="0" smtClean="0"/>
                        <a:t>Sugude võrdsuseni ei jõuta iseenesest aja jooksul</a:t>
                      </a:r>
                      <a:endParaRPr lang="et-EE"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Arutlemiseks...</a:t>
            </a:r>
            <a:endParaRPr lang="et-EE" dirty="0"/>
          </a:p>
        </p:txBody>
      </p:sp>
      <p:sp>
        <p:nvSpPr>
          <p:cNvPr id="3" name="Content Placeholder 2"/>
          <p:cNvSpPr>
            <a:spLocks noGrp="1"/>
          </p:cNvSpPr>
          <p:nvPr>
            <p:ph idx="1"/>
          </p:nvPr>
        </p:nvSpPr>
        <p:spPr>
          <a:solidFill>
            <a:schemeClr val="accent3">
              <a:lumMod val="20000"/>
              <a:lumOff val="80000"/>
            </a:schemeClr>
          </a:solidFill>
        </p:spPr>
        <p:txBody>
          <a:bodyPr>
            <a:normAutofit/>
          </a:bodyPr>
          <a:lstStyle/>
          <a:p>
            <a:r>
              <a:rPr lang="et-EE" dirty="0" smtClean="0"/>
              <a:t>Kvootide puhul ei ole tegemist eelistamise ega positiivse diskrimineerimisega</a:t>
            </a:r>
          </a:p>
          <a:p>
            <a:r>
              <a:rPr lang="et-EE" dirty="0" smtClean="0"/>
              <a:t>- on ajutine erimeede sügavalt juurdunud ja eelarvamustele toetuvate privileegide muutmiseks ja õigluse saavutamiseks </a:t>
            </a:r>
          </a:p>
          <a:p>
            <a:endParaRPr lang="et-EE" dirty="0" smtClean="0"/>
          </a:p>
          <a:p>
            <a:pPr>
              <a:buNone/>
            </a:pPr>
            <a:r>
              <a:rPr lang="et-EE" dirty="0" smtClean="0"/>
              <a:t>	</a:t>
            </a:r>
          </a:p>
          <a:p>
            <a:endParaRPr lang="et-E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1992-2010 Riigikogusse kuulunud naised arvavad: </a:t>
            </a:r>
            <a:endParaRPr lang="et-EE" dirty="0"/>
          </a:p>
        </p:txBody>
      </p:sp>
      <p:sp>
        <p:nvSpPr>
          <p:cNvPr id="3" name="Content Placeholder 2"/>
          <p:cNvSpPr>
            <a:spLocks noGrp="1"/>
          </p:cNvSpPr>
          <p:nvPr>
            <p:ph idx="1"/>
          </p:nvPr>
        </p:nvSpPr>
        <p:spPr>
          <a:solidFill>
            <a:schemeClr val="bg1">
              <a:lumMod val="95000"/>
            </a:schemeClr>
          </a:solidFill>
        </p:spPr>
        <p:txBody>
          <a:bodyPr>
            <a:normAutofit fontScale="77500" lnSpcReduction="20000"/>
          </a:bodyPr>
          <a:lstStyle/>
          <a:p>
            <a:r>
              <a:rPr lang="et-EE" dirty="0" smtClean="0"/>
              <a:t>S.E. arvates “ei jagune poliitika nais- ja meespoliitikaks, aga kui riigi juhtimisel on teatud rolle täitmas ainult mehed, tekib küsimus, mis riik see niisugune on”.</a:t>
            </a:r>
          </a:p>
          <a:p>
            <a:endParaRPr lang="et-EE" dirty="0" smtClean="0"/>
          </a:p>
          <a:p>
            <a:r>
              <a:rPr lang="et-EE" dirty="0" smtClean="0"/>
              <a:t>E.E. naisena poliitikamaailmas rinda pista pole lihtne, mehed tahavad kangesti juhid olla. Meeste maailmas läbilöömiseks peab olema tugev iseloom, siniste silmade ja leebe olekuga sinna kauaks püsima ei jää.. Meeste ja naiste põhiline erinevus on enesehinnangus, meestel on see sageli põhjendamatult kõrge, tark naine määratleb end täpselt ega püüa kõiges tugev olla. Teisalt on mehed valmis riskima, naistel on alalhoiuinstinkt tugevalt sees, nad püüavad pigem konsensuseni jõuda. </a:t>
            </a:r>
            <a:br>
              <a:rPr lang="et-EE" dirty="0" smtClean="0"/>
            </a:br>
            <a:endParaRPr lang="et-E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http://www.nlib.ee/html/anded/naised_parl/p/rahvuskogu1.jpg"/>
          <p:cNvPicPr>
            <a:picLocks noChangeAspect="1" noChangeArrowheads="1"/>
          </p:cNvPicPr>
          <p:nvPr/>
        </p:nvPicPr>
        <p:blipFill>
          <a:blip r:embed="rId2" cstate="print"/>
          <a:srcRect/>
          <a:stretch>
            <a:fillRect/>
          </a:stretch>
        </p:blipFill>
        <p:spPr bwMode="auto">
          <a:xfrm>
            <a:off x="467544" y="620688"/>
            <a:ext cx="6984776" cy="487188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Kvoote pole </a:t>
            </a:r>
            <a:r>
              <a:rPr lang="et-EE" dirty="0" smtClean="0"/>
              <a:t>enam </a:t>
            </a:r>
            <a:r>
              <a:rPr lang="et-EE" dirty="0" smtClean="0"/>
              <a:t>vaja</a:t>
            </a:r>
            <a:endParaRPr lang="et-EE" dirty="0"/>
          </a:p>
        </p:txBody>
      </p:sp>
      <p:sp>
        <p:nvSpPr>
          <p:cNvPr id="3" name="Content Placeholder 2"/>
          <p:cNvSpPr>
            <a:spLocks noGrp="1"/>
          </p:cNvSpPr>
          <p:nvPr>
            <p:ph idx="1"/>
          </p:nvPr>
        </p:nvSpPr>
        <p:spPr/>
        <p:txBody>
          <a:bodyPr/>
          <a:lstStyle/>
          <a:p>
            <a:r>
              <a:rPr lang="et-EE" dirty="0" smtClean="0"/>
              <a:t>k</a:t>
            </a:r>
            <a:r>
              <a:rPr lang="et-EE" dirty="0" smtClean="0"/>
              <a:t>ui </a:t>
            </a:r>
            <a:r>
              <a:rPr lang="et-EE" dirty="0" smtClean="0"/>
              <a:t>on tasakaalustunud</a:t>
            </a:r>
          </a:p>
          <a:p>
            <a:pPr lvl="1"/>
            <a:r>
              <a:rPr lang="et-EE" dirty="0" smtClean="0"/>
              <a:t>osalemine poliitliste otsuste tegemisel</a:t>
            </a:r>
          </a:p>
          <a:p>
            <a:pPr lvl="1"/>
            <a:r>
              <a:rPr lang="et-EE" dirty="0" smtClean="0"/>
              <a:t>majanduslike otsuste tegemisel</a:t>
            </a:r>
          </a:p>
          <a:p>
            <a:pPr lvl="1"/>
            <a:r>
              <a:rPr lang="et-EE" dirty="0" smtClean="0"/>
              <a:t>töö- ja haridusturg</a:t>
            </a:r>
          </a:p>
          <a:p>
            <a:pPr lvl="1"/>
            <a:r>
              <a:rPr lang="et-EE" dirty="0" smtClean="0"/>
              <a:t>s</a:t>
            </a:r>
            <a:r>
              <a:rPr lang="et-EE" dirty="0" smtClean="0"/>
              <a:t>issetulekud</a:t>
            </a:r>
            <a:endParaRPr lang="et-EE" dirty="0" smtClean="0"/>
          </a:p>
          <a:p>
            <a:pPr lvl="1"/>
            <a:r>
              <a:rPr lang="et-EE" dirty="0" smtClean="0"/>
              <a:t>vaba </a:t>
            </a:r>
            <a:r>
              <a:rPr lang="et-EE" dirty="0" smtClean="0"/>
              <a:t>aja  </a:t>
            </a:r>
            <a:r>
              <a:rPr lang="et-EE" dirty="0" smtClean="0"/>
              <a:t>ja </a:t>
            </a:r>
            <a:r>
              <a:rPr lang="et-EE" smtClean="0"/>
              <a:t>perekohustuste jagamine</a:t>
            </a:r>
            <a:endParaRPr lang="et-E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Riigikogu XIII koosseis</a:t>
            </a:r>
            <a:endParaRPr lang="et-EE" dirty="0"/>
          </a:p>
        </p:txBody>
      </p:sp>
      <p:pic>
        <p:nvPicPr>
          <p:cNvPr id="4" name="Sisu kohatäide 3" descr="http://www.riigikogu.ee/wpcms/wp-content/uploads/2015/02/aFEP_9847.jpg"/>
          <p:cNvPicPr>
            <a:picLocks noGrp="1"/>
          </p:cNvPicPr>
          <p:nvPr>
            <p:ph idx="1"/>
          </p:nvPr>
        </p:nvPicPr>
        <p:blipFill>
          <a:blip r:embed="rId2" cstate="print"/>
          <a:srcRect/>
          <a:stretch>
            <a:fillRect/>
          </a:stretch>
        </p:blipFill>
        <p:spPr bwMode="auto">
          <a:xfrm>
            <a:off x="1177056" y="1600200"/>
            <a:ext cx="6789887"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smtClean="0"/>
              <a:t>Rahvusvaheliste võrdlusuuringute</a:t>
            </a:r>
            <a:br>
              <a:rPr lang="et-EE" dirty="0" smtClean="0"/>
            </a:br>
            <a:r>
              <a:rPr lang="et-EE" dirty="0" smtClean="0"/>
              <a:t>järeldused</a:t>
            </a:r>
            <a:endParaRPr lang="et-EE" dirty="0"/>
          </a:p>
        </p:txBody>
      </p:sp>
      <p:sp>
        <p:nvSpPr>
          <p:cNvPr id="3" name="Content Placeholder 2"/>
          <p:cNvSpPr>
            <a:spLocks noGrp="1"/>
          </p:cNvSpPr>
          <p:nvPr>
            <p:ph idx="1"/>
          </p:nvPr>
        </p:nvSpPr>
        <p:spPr/>
        <p:txBody>
          <a:bodyPr>
            <a:normAutofit fontScale="70000" lnSpcReduction="20000"/>
          </a:bodyPr>
          <a:lstStyle/>
          <a:p>
            <a:r>
              <a:rPr lang="et-EE" dirty="0" smtClean="0"/>
              <a:t>naiste osakaalu suurendamine seadusandlikes kogudes ühe protsendipunkti võrra on suurendanud riiklike kulutusi tervishoiule ja sotsiaalkindlustusele 0,2 – 0,7 protsendipunkti võrra. </a:t>
            </a:r>
          </a:p>
          <a:p>
            <a:endParaRPr lang="et-EE" dirty="0" smtClean="0"/>
          </a:p>
          <a:p>
            <a:r>
              <a:rPr lang="et-EE" dirty="0" smtClean="0"/>
              <a:t>Mida rohkem naisi on kogude liikmete hulgas, seda soosivam hoiak naiste suhtes.</a:t>
            </a:r>
          </a:p>
          <a:p>
            <a:r>
              <a:rPr lang="et-EE" dirty="0" smtClean="0"/>
              <a:t>Suhtumine naistesse paranenud.</a:t>
            </a:r>
          </a:p>
          <a:p>
            <a:r>
              <a:rPr lang="et-EE" dirty="0" smtClean="0"/>
              <a:t>Väiksem risk valitsusel võõranduda rahvast.</a:t>
            </a:r>
          </a:p>
          <a:p>
            <a:r>
              <a:rPr lang="et-EE" dirty="0" smtClean="0"/>
              <a:t>Parem eeskuju muudele institutsioonidele.</a:t>
            </a:r>
          </a:p>
          <a:p>
            <a:r>
              <a:rPr lang="en-GB" dirty="0" err="1" smtClean="0"/>
              <a:t>sookvootide</a:t>
            </a:r>
            <a:r>
              <a:rPr lang="en-GB" dirty="0" smtClean="0"/>
              <a:t> </a:t>
            </a:r>
            <a:r>
              <a:rPr lang="en-GB" dirty="0" err="1" smtClean="0"/>
              <a:t>rakendamine</a:t>
            </a:r>
            <a:r>
              <a:rPr lang="en-GB" dirty="0" smtClean="0"/>
              <a:t> on </a:t>
            </a:r>
            <a:r>
              <a:rPr lang="en-GB" dirty="0" err="1" smtClean="0"/>
              <a:t>kõikides</a:t>
            </a:r>
            <a:r>
              <a:rPr lang="en-GB" dirty="0" smtClean="0"/>
              <a:t> </a:t>
            </a:r>
            <a:r>
              <a:rPr lang="en-GB" dirty="0" err="1" smtClean="0"/>
              <a:t>nendes</a:t>
            </a:r>
            <a:r>
              <a:rPr lang="en-GB" dirty="0" smtClean="0"/>
              <a:t> </a:t>
            </a:r>
            <a:r>
              <a:rPr lang="en-GB" dirty="0" err="1" smtClean="0"/>
              <a:t>maades</a:t>
            </a:r>
            <a:r>
              <a:rPr lang="en-GB" dirty="0" smtClean="0"/>
              <a:t>, </a:t>
            </a:r>
            <a:r>
              <a:rPr lang="en-GB" dirty="0" err="1" smtClean="0"/>
              <a:t>kus</a:t>
            </a:r>
            <a:r>
              <a:rPr lang="en-GB" dirty="0" smtClean="0"/>
              <a:t> need on </a:t>
            </a:r>
            <a:r>
              <a:rPr lang="en-GB" dirty="0" err="1" smtClean="0"/>
              <a:t>kasutusele</a:t>
            </a:r>
            <a:r>
              <a:rPr lang="en-GB" dirty="0" smtClean="0"/>
              <a:t> </a:t>
            </a:r>
            <a:r>
              <a:rPr lang="en-GB" dirty="0" err="1" smtClean="0"/>
              <a:t>võetud</a:t>
            </a:r>
            <a:r>
              <a:rPr lang="en-GB" dirty="0" smtClean="0"/>
              <a:t>, </a:t>
            </a:r>
            <a:r>
              <a:rPr lang="en-GB" dirty="0" err="1" smtClean="0"/>
              <a:t>oluliselt</a:t>
            </a:r>
            <a:r>
              <a:rPr lang="en-GB" dirty="0" smtClean="0"/>
              <a:t> </a:t>
            </a:r>
            <a:r>
              <a:rPr lang="en-GB" dirty="0" err="1" smtClean="0"/>
              <a:t>parandanud</a:t>
            </a:r>
            <a:r>
              <a:rPr lang="en-GB" dirty="0" smtClean="0"/>
              <a:t> </a:t>
            </a:r>
            <a:r>
              <a:rPr lang="en-GB" dirty="0" err="1" smtClean="0"/>
              <a:t>naiste</a:t>
            </a:r>
            <a:r>
              <a:rPr lang="en-GB" dirty="0" smtClean="0"/>
              <a:t> </a:t>
            </a:r>
            <a:r>
              <a:rPr lang="en-GB" dirty="0" err="1" smtClean="0"/>
              <a:t>olukorda</a:t>
            </a:r>
            <a:r>
              <a:rPr lang="en-GB" dirty="0" smtClean="0"/>
              <a:t> </a:t>
            </a:r>
            <a:r>
              <a:rPr lang="en-GB" dirty="0" err="1" smtClean="0"/>
              <a:t>ühiskonnas</a:t>
            </a:r>
            <a:r>
              <a:rPr lang="en-GB" dirty="0" smtClean="0"/>
              <a:t>. </a:t>
            </a:r>
            <a:endParaRPr lang="et-EE" dirty="0" smtClean="0"/>
          </a:p>
          <a:p>
            <a:pPr lvl="1"/>
            <a:r>
              <a:rPr lang="en-GB" dirty="0" err="1" smtClean="0"/>
              <a:t>Eriti</a:t>
            </a:r>
            <a:r>
              <a:rPr lang="en-GB" dirty="0" smtClean="0"/>
              <a:t> </a:t>
            </a:r>
            <a:r>
              <a:rPr lang="en-GB" dirty="0" err="1" smtClean="0"/>
              <a:t>ilmekalt</a:t>
            </a:r>
            <a:r>
              <a:rPr lang="en-GB" dirty="0" smtClean="0"/>
              <a:t> </a:t>
            </a:r>
            <a:r>
              <a:rPr lang="en-GB" dirty="0" err="1" smtClean="0"/>
              <a:t>Skandinaaviamaades</a:t>
            </a:r>
            <a:r>
              <a:rPr lang="en-GB" dirty="0" smtClean="0"/>
              <a:t> </a:t>
            </a:r>
            <a:r>
              <a:rPr lang="en-GB" dirty="0" err="1" smtClean="0"/>
              <a:t>ja</a:t>
            </a:r>
            <a:r>
              <a:rPr lang="en-GB" dirty="0" smtClean="0"/>
              <a:t> </a:t>
            </a:r>
            <a:r>
              <a:rPr lang="en-GB" b="1" dirty="0" err="1" smtClean="0"/>
              <a:t>keegi</a:t>
            </a:r>
            <a:r>
              <a:rPr lang="en-GB" b="1" dirty="0" smtClean="0"/>
              <a:t> </a:t>
            </a:r>
            <a:r>
              <a:rPr lang="en-GB" b="1" dirty="0" err="1" smtClean="0"/>
              <a:t>ei</a:t>
            </a:r>
            <a:r>
              <a:rPr lang="en-GB" b="1" dirty="0" smtClean="0"/>
              <a:t> </a:t>
            </a:r>
            <a:r>
              <a:rPr lang="en-GB" b="1" dirty="0" err="1" smtClean="0"/>
              <a:t>kurda</a:t>
            </a:r>
            <a:r>
              <a:rPr lang="en-GB" b="1" dirty="0" smtClean="0"/>
              <a:t> </a:t>
            </a:r>
            <a:r>
              <a:rPr lang="en-GB" b="1" dirty="0" err="1" smtClean="0"/>
              <a:t>alandamise</a:t>
            </a:r>
            <a:r>
              <a:rPr lang="en-GB" b="1" dirty="0" smtClean="0"/>
              <a:t> </a:t>
            </a:r>
            <a:r>
              <a:rPr lang="en-GB" b="1" dirty="0" err="1" smtClean="0"/>
              <a:t>pärast</a:t>
            </a:r>
            <a:r>
              <a:rPr lang="en-GB" dirty="0" smtClean="0"/>
              <a:t>.</a:t>
            </a:r>
            <a:endParaRPr lang="et-EE" dirty="0" smtClean="0"/>
          </a:p>
          <a:p>
            <a:endParaRPr lang="et-EE" dirty="0" smtClean="0"/>
          </a:p>
          <a:p>
            <a:endParaRPr lang="et-EE" dirty="0" smtClean="0"/>
          </a:p>
          <a:p>
            <a:endParaRPr lang="et-E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t-EE" dirty="0" err="1" smtClean="0"/>
              <a:t>M</a:t>
            </a:r>
            <a:r>
              <a:rPr lang="en-GB" dirty="0" err="1" smtClean="0"/>
              <a:t>odernse</a:t>
            </a:r>
            <a:r>
              <a:rPr lang="en-GB" dirty="0" smtClean="0"/>
              <a:t> </a:t>
            </a:r>
            <a:r>
              <a:rPr lang="en-GB" dirty="0" err="1" smtClean="0"/>
              <a:t>demokraatia</a:t>
            </a:r>
            <a:r>
              <a:rPr lang="en-GB" dirty="0" smtClean="0"/>
              <a:t> </a:t>
            </a:r>
            <a:r>
              <a:rPr lang="en-GB" dirty="0" err="1" smtClean="0"/>
              <a:t>suur</a:t>
            </a:r>
            <a:r>
              <a:rPr lang="en-GB" dirty="0" smtClean="0"/>
              <a:t> </a:t>
            </a:r>
            <a:r>
              <a:rPr lang="en-GB" dirty="0" err="1" smtClean="0"/>
              <a:t>eelis</a:t>
            </a:r>
            <a:endParaRPr lang="et-EE" dirty="0"/>
          </a:p>
        </p:txBody>
      </p:sp>
      <p:sp>
        <p:nvSpPr>
          <p:cNvPr id="3" name="Content Placeholder 2"/>
          <p:cNvSpPr>
            <a:spLocks noGrp="1"/>
          </p:cNvSpPr>
          <p:nvPr>
            <p:ph idx="1"/>
          </p:nvPr>
        </p:nvSpPr>
        <p:spPr/>
        <p:txBody>
          <a:bodyPr>
            <a:normAutofit fontScale="77500" lnSpcReduction="20000"/>
          </a:bodyPr>
          <a:lstStyle/>
          <a:p>
            <a:pPr>
              <a:buNone/>
            </a:pPr>
            <a:endParaRPr lang="et-EE" dirty="0" smtClean="0"/>
          </a:p>
          <a:p>
            <a:pPr>
              <a:buNone/>
            </a:pPr>
            <a:r>
              <a:rPr lang="et-EE" dirty="0" smtClean="0"/>
              <a:t>Selleks, </a:t>
            </a:r>
            <a:r>
              <a:rPr lang="en-GB" dirty="0" smtClean="0"/>
              <a:t>et </a:t>
            </a:r>
            <a:endParaRPr lang="et-EE" dirty="0" smtClean="0"/>
          </a:p>
          <a:p>
            <a:r>
              <a:rPr lang="et-EE" dirty="0" err="1" smtClean="0"/>
              <a:t>l</a:t>
            </a:r>
            <a:r>
              <a:rPr lang="en-GB" dirty="0" err="1" smtClean="0"/>
              <a:t>uua</a:t>
            </a:r>
            <a:r>
              <a:rPr lang="en-GB" dirty="0" smtClean="0"/>
              <a:t> </a:t>
            </a:r>
            <a:r>
              <a:rPr lang="en-GB" dirty="0" err="1" smtClean="0"/>
              <a:t>seaduse</a:t>
            </a:r>
            <a:r>
              <a:rPr lang="en-GB" dirty="0" smtClean="0"/>
              <a:t> </a:t>
            </a:r>
            <a:r>
              <a:rPr lang="en-GB" dirty="0" err="1" smtClean="0"/>
              <a:t>ees</a:t>
            </a:r>
            <a:r>
              <a:rPr lang="en-GB" dirty="0" smtClean="0"/>
              <a:t> </a:t>
            </a:r>
            <a:r>
              <a:rPr lang="en-GB" dirty="0" err="1" smtClean="0"/>
              <a:t>erinevas</a:t>
            </a:r>
            <a:r>
              <a:rPr lang="en-GB" dirty="0" smtClean="0"/>
              <a:t> </a:t>
            </a:r>
            <a:r>
              <a:rPr lang="en-GB" dirty="0" err="1" smtClean="0"/>
              <a:t>seisundis</a:t>
            </a:r>
            <a:r>
              <a:rPr lang="en-GB" dirty="0" smtClean="0"/>
              <a:t> </a:t>
            </a:r>
            <a:r>
              <a:rPr lang="en-GB" dirty="0" err="1" smtClean="0"/>
              <a:t>olevatele</a:t>
            </a:r>
            <a:r>
              <a:rPr lang="en-GB" dirty="0" smtClean="0"/>
              <a:t> </a:t>
            </a:r>
            <a:r>
              <a:rPr lang="en-GB" dirty="0" err="1" smtClean="0"/>
              <a:t>inimestele</a:t>
            </a:r>
            <a:r>
              <a:rPr lang="en-GB" dirty="0" smtClean="0"/>
              <a:t> </a:t>
            </a:r>
            <a:r>
              <a:rPr lang="en-GB" dirty="0" err="1" smtClean="0"/>
              <a:t>võrdsemad</a:t>
            </a:r>
            <a:r>
              <a:rPr lang="en-GB" dirty="0" smtClean="0"/>
              <a:t> </a:t>
            </a:r>
            <a:r>
              <a:rPr lang="en-GB" dirty="0" err="1" smtClean="0"/>
              <a:t>tingimused</a:t>
            </a:r>
            <a:endParaRPr lang="et-EE" dirty="0" smtClean="0"/>
          </a:p>
          <a:p>
            <a:r>
              <a:rPr lang="en-GB" dirty="0" err="1" smtClean="0"/>
              <a:t>anda</a:t>
            </a:r>
            <a:r>
              <a:rPr lang="en-GB" dirty="0" smtClean="0"/>
              <a:t> </a:t>
            </a:r>
            <a:r>
              <a:rPr lang="en-GB" dirty="0" err="1" smtClean="0"/>
              <a:t>ühiskonnas</a:t>
            </a:r>
            <a:r>
              <a:rPr lang="en-GB" dirty="0" smtClean="0"/>
              <a:t> </a:t>
            </a:r>
            <a:r>
              <a:rPr lang="en-GB" dirty="0" err="1" smtClean="0"/>
              <a:t>kaasarääkimiseks</a:t>
            </a:r>
            <a:r>
              <a:rPr lang="en-GB" dirty="0" smtClean="0"/>
              <a:t> </a:t>
            </a:r>
            <a:r>
              <a:rPr lang="en-GB" dirty="0" err="1" smtClean="0"/>
              <a:t>võimalusi</a:t>
            </a:r>
            <a:r>
              <a:rPr lang="en-GB" dirty="0" smtClean="0"/>
              <a:t> ka </a:t>
            </a:r>
            <a:r>
              <a:rPr lang="en-GB" dirty="0" err="1" smtClean="0"/>
              <a:t>nendele</a:t>
            </a:r>
            <a:r>
              <a:rPr lang="en-GB" dirty="0" smtClean="0"/>
              <a:t>, </a:t>
            </a:r>
            <a:r>
              <a:rPr lang="en-GB" dirty="0" err="1" smtClean="0"/>
              <a:t>kel</a:t>
            </a:r>
            <a:r>
              <a:rPr lang="en-GB" dirty="0" smtClean="0"/>
              <a:t> see </a:t>
            </a:r>
            <a:r>
              <a:rPr lang="en-GB" dirty="0" err="1" smtClean="0"/>
              <a:t>muidu</a:t>
            </a:r>
            <a:r>
              <a:rPr lang="en-GB" dirty="0" smtClean="0"/>
              <a:t> </a:t>
            </a:r>
            <a:r>
              <a:rPr lang="en-GB" dirty="0" err="1" smtClean="0"/>
              <a:t>ei</a:t>
            </a:r>
            <a:r>
              <a:rPr lang="en-GB" dirty="0" smtClean="0"/>
              <a:t> </a:t>
            </a:r>
            <a:r>
              <a:rPr lang="en-GB" dirty="0" err="1" smtClean="0"/>
              <a:t>õnnestuks</a:t>
            </a:r>
            <a:r>
              <a:rPr lang="et-EE" dirty="0" smtClean="0"/>
              <a:t>,</a:t>
            </a:r>
            <a:r>
              <a:rPr lang="en-GB" dirty="0" smtClean="0"/>
              <a:t> </a:t>
            </a:r>
            <a:endParaRPr lang="et-EE" dirty="0" smtClean="0"/>
          </a:p>
          <a:p>
            <a:r>
              <a:rPr lang="et-EE" dirty="0" smtClean="0"/>
              <a:t>kasutatakse kvoote, piirmäärasid, sihttasemeid...</a:t>
            </a:r>
          </a:p>
          <a:p>
            <a:endParaRPr lang="et-EE" dirty="0" smtClean="0"/>
          </a:p>
          <a:p>
            <a:r>
              <a:rPr lang="en-GB" b="1" dirty="0" smtClean="0"/>
              <a:t>Et </a:t>
            </a:r>
            <a:r>
              <a:rPr lang="en-GB" b="1" dirty="0" err="1" smtClean="0"/>
              <a:t>murda</a:t>
            </a:r>
            <a:r>
              <a:rPr lang="en-GB" b="1" dirty="0" smtClean="0"/>
              <a:t> </a:t>
            </a:r>
            <a:r>
              <a:rPr lang="en-GB" b="1" dirty="0" err="1" smtClean="0"/>
              <a:t>meest</a:t>
            </a:r>
            <a:r>
              <a:rPr lang="et-EE" b="1" dirty="0" smtClean="0"/>
              <a:t>e</a:t>
            </a:r>
            <a:r>
              <a:rPr lang="en-GB" b="1" dirty="0" smtClean="0"/>
              <a:t> </a:t>
            </a:r>
            <a:r>
              <a:rPr lang="en-GB" b="1" dirty="0" err="1" smtClean="0"/>
              <a:t>monopoli</a:t>
            </a:r>
            <a:r>
              <a:rPr lang="en-GB" b="1" dirty="0" smtClean="0"/>
              <a:t> </a:t>
            </a:r>
            <a:r>
              <a:rPr lang="en-GB" b="1" dirty="0" err="1" smtClean="0"/>
              <a:t>poliitika</a:t>
            </a:r>
            <a:r>
              <a:rPr lang="en-GB" b="1" dirty="0" smtClean="0"/>
              <a:t> </a:t>
            </a:r>
            <a:r>
              <a:rPr lang="en-GB" b="1" dirty="0" err="1" smtClean="0"/>
              <a:t>vabaturul</a:t>
            </a:r>
            <a:r>
              <a:rPr lang="en-GB" b="1" dirty="0" smtClean="0"/>
              <a:t>, </a:t>
            </a:r>
            <a:r>
              <a:rPr lang="en-GB" b="1" dirty="0" err="1" smtClean="0"/>
              <a:t>kehtesta</a:t>
            </a:r>
            <a:r>
              <a:rPr lang="et-EE" b="1" dirty="0" smtClean="0"/>
              <a:t>takse </a:t>
            </a:r>
            <a:r>
              <a:rPr lang="en-GB" b="1" dirty="0" smtClean="0"/>
              <a:t> </a:t>
            </a:r>
            <a:r>
              <a:rPr lang="et-EE" b="1" dirty="0" smtClean="0"/>
              <a:t>soo</a:t>
            </a:r>
            <a:r>
              <a:rPr lang="en-GB" b="1" dirty="0" err="1" smtClean="0"/>
              <a:t>kvoodid</a:t>
            </a:r>
            <a:r>
              <a:rPr lang="en-GB" b="1" dirty="0" smtClean="0"/>
              <a:t> </a:t>
            </a:r>
            <a:r>
              <a:rPr lang="en-GB" b="1" dirty="0" err="1" smtClean="0"/>
              <a:t>ja</a:t>
            </a:r>
            <a:r>
              <a:rPr lang="en-GB" b="1" dirty="0" smtClean="0"/>
              <a:t> </a:t>
            </a:r>
            <a:r>
              <a:rPr lang="en-GB" b="1" dirty="0" err="1" smtClean="0"/>
              <a:t>luua</a:t>
            </a:r>
            <a:r>
              <a:rPr lang="et-EE" b="1" dirty="0" smtClean="0"/>
              <a:t>kse</a:t>
            </a:r>
            <a:r>
              <a:rPr lang="en-GB" b="1" dirty="0" smtClean="0"/>
              <a:t> ka </a:t>
            </a:r>
            <a:r>
              <a:rPr lang="en-GB" b="1" dirty="0" err="1" smtClean="0"/>
              <a:t>poliitika</a:t>
            </a:r>
            <a:r>
              <a:rPr lang="en-GB" b="1" dirty="0" smtClean="0"/>
              <a:t> </a:t>
            </a:r>
            <a:r>
              <a:rPr lang="en-GB" b="1" dirty="0" err="1" smtClean="0"/>
              <a:t>vallas</a:t>
            </a:r>
            <a:r>
              <a:rPr lang="en-GB" b="1" dirty="0" smtClean="0"/>
              <a:t> </a:t>
            </a:r>
            <a:r>
              <a:rPr lang="en-GB" b="1" dirty="0" err="1" smtClean="0"/>
              <a:t>konkurentsiturg</a:t>
            </a:r>
            <a:r>
              <a:rPr lang="en-GB" b="1" dirty="0" smtClean="0"/>
              <a:t> </a:t>
            </a:r>
            <a:r>
              <a:rPr lang="en-GB" dirty="0" smtClean="0"/>
              <a:t/>
            </a:r>
            <a:br>
              <a:rPr lang="en-GB" dirty="0" smtClean="0"/>
            </a:br>
            <a:endParaRPr lang="et-E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fontScale="90000"/>
          </a:bodyPr>
          <a:lstStyle/>
          <a:p>
            <a:r>
              <a:rPr lang="en-GB" dirty="0" err="1" smtClean="0"/>
              <a:t>Kogu</a:t>
            </a:r>
            <a:r>
              <a:rPr lang="en-GB" dirty="0" smtClean="0"/>
              <a:t> </a:t>
            </a:r>
            <a:r>
              <a:rPr lang="en-GB" dirty="0" err="1" smtClean="0"/>
              <a:t>maailma</a:t>
            </a:r>
            <a:r>
              <a:rPr lang="en-GB" dirty="0" smtClean="0"/>
              <a:t> </a:t>
            </a:r>
            <a:r>
              <a:rPr lang="en-GB" dirty="0" err="1" smtClean="0"/>
              <a:t>majandus</a:t>
            </a:r>
            <a:r>
              <a:rPr lang="en-GB" dirty="0" smtClean="0"/>
              <a:t> </a:t>
            </a:r>
            <a:r>
              <a:rPr lang="en-GB" dirty="0" err="1" smtClean="0"/>
              <a:t>toimib</a:t>
            </a:r>
            <a:r>
              <a:rPr lang="en-GB" dirty="0" smtClean="0"/>
              <a:t> </a:t>
            </a:r>
            <a:r>
              <a:rPr lang="en-GB" dirty="0" err="1" smtClean="0"/>
              <a:t>kvootide</a:t>
            </a:r>
            <a:r>
              <a:rPr lang="en-GB" dirty="0" smtClean="0"/>
              <a:t> </a:t>
            </a:r>
            <a:r>
              <a:rPr lang="en-GB" dirty="0" err="1" smtClean="0"/>
              <a:t>alusel</a:t>
            </a:r>
            <a:endParaRPr lang="et-EE" dirty="0"/>
          </a:p>
        </p:txBody>
      </p:sp>
      <p:sp>
        <p:nvSpPr>
          <p:cNvPr id="3" name="Content Placeholder 2"/>
          <p:cNvSpPr>
            <a:spLocks noGrp="1"/>
          </p:cNvSpPr>
          <p:nvPr>
            <p:ph idx="1"/>
          </p:nvPr>
        </p:nvSpPr>
        <p:spPr>
          <a:ln>
            <a:noFill/>
          </a:ln>
        </p:spPr>
        <p:txBody>
          <a:bodyPr>
            <a:normAutofit fontScale="85000" lnSpcReduction="10000"/>
          </a:bodyPr>
          <a:lstStyle/>
          <a:p>
            <a:r>
              <a:rPr lang="en-GB" dirty="0" err="1" smtClean="0"/>
              <a:t>Monopolivastaste</a:t>
            </a:r>
            <a:r>
              <a:rPr lang="en-GB" dirty="0" smtClean="0"/>
              <a:t> </a:t>
            </a:r>
            <a:r>
              <a:rPr lang="en-GB" dirty="0" err="1" smtClean="0"/>
              <a:t>seadustega</a:t>
            </a:r>
            <a:r>
              <a:rPr lang="en-GB" dirty="0" smtClean="0"/>
              <a:t> </a:t>
            </a:r>
            <a:r>
              <a:rPr lang="en-GB" dirty="0" err="1" smtClean="0"/>
              <a:t>surutakse</a:t>
            </a:r>
            <a:r>
              <a:rPr lang="en-GB" dirty="0" smtClean="0"/>
              <a:t> </a:t>
            </a:r>
            <a:r>
              <a:rPr lang="en-GB" dirty="0" err="1" smtClean="0"/>
              <a:t>võim</a:t>
            </a:r>
            <a:r>
              <a:rPr lang="en-GB" dirty="0" smtClean="0"/>
              <a:t> </a:t>
            </a:r>
            <a:r>
              <a:rPr lang="en-GB" dirty="0" err="1" smtClean="0"/>
              <a:t>maha</a:t>
            </a:r>
            <a:r>
              <a:rPr lang="en-GB" dirty="0" smtClean="0"/>
              <a:t> </a:t>
            </a:r>
            <a:r>
              <a:rPr lang="en-GB" dirty="0" err="1" smtClean="0"/>
              <a:t>ning</a:t>
            </a:r>
            <a:r>
              <a:rPr lang="en-GB" dirty="0" smtClean="0"/>
              <a:t> </a:t>
            </a:r>
            <a:r>
              <a:rPr lang="en-GB" dirty="0" err="1" smtClean="0"/>
              <a:t>kvootide</a:t>
            </a:r>
            <a:r>
              <a:rPr lang="en-GB" dirty="0" smtClean="0"/>
              <a:t> </a:t>
            </a:r>
            <a:r>
              <a:rPr lang="en-GB" dirty="0" err="1" smtClean="0"/>
              <a:t>abil</a:t>
            </a:r>
            <a:r>
              <a:rPr lang="en-GB" dirty="0" smtClean="0"/>
              <a:t> </a:t>
            </a:r>
            <a:r>
              <a:rPr lang="en-GB" dirty="0" err="1" smtClean="0"/>
              <a:t>luuakse</a:t>
            </a:r>
            <a:r>
              <a:rPr lang="en-GB" dirty="0" smtClean="0"/>
              <a:t> </a:t>
            </a:r>
            <a:r>
              <a:rPr lang="en-GB" dirty="0" err="1" smtClean="0"/>
              <a:t>tingimused</a:t>
            </a:r>
            <a:r>
              <a:rPr lang="en-GB" dirty="0" smtClean="0"/>
              <a:t> </a:t>
            </a:r>
            <a:r>
              <a:rPr lang="en-GB" dirty="0" err="1" smtClean="0"/>
              <a:t>konkurentsiks</a:t>
            </a:r>
            <a:r>
              <a:rPr lang="en-GB" dirty="0" smtClean="0"/>
              <a:t> ka </a:t>
            </a:r>
            <a:r>
              <a:rPr lang="en-GB" dirty="0" err="1" smtClean="0"/>
              <a:t>nendele</a:t>
            </a:r>
            <a:r>
              <a:rPr lang="en-GB" dirty="0" smtClean="0"/>
              <a:t>, </a:t>
            </a:r>
            <a:r>
              <a:rPr lang="en-GB" dirty="0" err="1" smtClean="0"/>
              <a:t>kes</a:t>
            </a:r>
            <a:r>
              <a:rPr lang="en-GB" dirty="0" smtClean="0"/>
              <a:t> </a:t>
            </a:r>
            <a:r>
              <a:rPr lang="en-GB" dirty="0" err="1" smtClean="0"/>
              <a:t>vabaturul</a:t>
            </a:r>
            <a:r>
              <a:rPr lang="en-GB" dirty="0" smtClean="0"/>
              <a:t> </a:t>
            </a:r>
            <a:r>
              <a:rPr lang="en-GB" dirty="0" err="1" smtClean="0"/>
              <a:t>muidu</a:t>
            </a:r>
            <a:r>
              <a:rPr lang="en-GB" dirty="0" smtClean="0"/>
              <a:t> </a:t>
            </a:r>
            <a:r>
              <a:rPr lang="en-GB" dirty="0" err="1" smtClean="0"/>
              <a:t>lihtsalt</a:t>
            </a:r>
            <a:r>
              <a:rPr lang="en-GB" dirty="0" smtClean="0"/>
              <a:t> </a:t>
            </a:r>
            <a:r>
              <a:rPr lang="en-GB" dirty="0" err="1" smtClean="0"/>
              <a:t>lömastataks</a:t>
            </a:r>
            <a:r>
              <a:rPr lang="en-GB" dirty="0" smtClean="0"/>
              <a:t>. </a:t>
            </a:r>
            <a:endParaRPr lang="et-EE" dirty="0" smtClean="0"/>
          </a:p>
          <a:p>
            <a:pPr>
              <a:buNone/>
            </a:pPr>
            <a:endParaRPr lang="et-EE" dirty="0" smtClean="0"/>
          </a:p>
          <a:p>
            <a:r>
              <a:rPr lang="et-EE" dirty="0" smtClean="0"/>
              <a:t>L</a:t>
            </a:r>
            <a:r>
              <a:rPr lang="en-GB" dirty="0" err="1" smtClean="0"/>
              <a:t>iha</a:t>
            </a:r>
            <a:r>
              <a:rPr lang="en-GB" dirty="0" smtClean="0"/>
              <a:t>, </a:t>
            </a:r>
            <a:r>
              <a:rPr lang="en-GB" dirty="0" err="1" smtClean="0"/>
              <a:t>piima</a:t>
            </a:r>
            <a:r>
              <a:rPr lang="en-GB" dirty="0" smtClean="0"/>
              <a:t>, </a:t>
            </a:r>
            <a:r>
              <a:rPr lang="en-GB" dirty="0" err="1" smtClean="0"/>
              <a:t>kala</a:t>
            </a:r>
            <a:r>
              <a:rPr lang="en-GB" dirty="0" smtClean="0"/>
              <a:t>, </a:t>
            </a:r>
            <a:r>
              <a:rPr lang="en-GB" dirty="0" err="1" smtClean="0"/>
              <a:t>energia</a:t>
            </a:r>
            <a:r>
              <a:rPr lang="en-GB" dirty="0" smtClean="0"/>
              <a:t>, </a:t>
            </a:r>
            <a:r>
              <a:rPr lang="en-GB" dirty="0" err="1" smtClean="0"/>
              <a:t>terase</a:t>
            </a:r>
            <a:r>
              <a:rPr lang="en-GB" dirty="0" smtClean="0"/>
              <a:t> </a:t>
            </a:r>
            <a:r>
              <a:rPr lang="en-GB" dirty="0" err="1" smtClean="0"/>
              <a:t>jne</a:t>
            </a:r>
            <a:r>
              <a:rPr lang="en-GB" dirty="0" smtClean="0"/>
              <a:t> </a:t>
            </a:r>
            <a:r>
              <a:rPr lang="en-GB" dirty="0" err="1" smtClean="0"/>
              <a:t>kvoodid</a:t>
            </a:r>
            <a:r>
              <a:rPr lang="en-GB" dirty="0" smtClean="0"/>
              <a:t> on need, </a:t>
            </a:r>
            <a:r>
              <a:rPr lang="en-GB" dirty="0" err="1" smtClean="0"/>
              <a:t>mis</a:t>
            </a:r>
            <a:r>
              <a:rPr lang="en-GB" dirty="0" smtClean="0"/>
              <a:t> </a:t>
            </a:r>
            <a:r>
              <a:rPr lang="en-GB" dirty="0" err="1" smtClean="0"/>
              <a:t>aitavad</a:t>
            </a:r>
            <a:r>
              <a:rPr lang="en-GB" dirty="0" smtClean="0"/>
              <a:t> </a:t>
            </a:r>
            <a:r>
              <a:rPr lang="en-GB" dirty="0" err="1" smtClean="0"/>
              <a:t>võrdsustada</a:t>
            </a:r>
            <a:r>
              <a:rPr lang="en-GB" dirty="0" smtClean="0"/>
              <a:t> </a:t>
            </a:r>
            <a:r>
              <a:rPr lang="en-GB" dirty="0" err="1" smtClean="0"/>
              <a:t>erinevate</a:t>
            </a:r>
            <a:r>
              <a:rPr lang="en-GB" dirty="0" smtClean="0"/>
              <a:t> </a:t>
            </a:r>
            <a:r>
              <a:rPr lang="en-GB" dirty="0" err="1" smtClean="0"/>
              <a:t>firmade</a:t>
            </a:r>
            <a:r>
              <a:rPr lang="en-GB" dirty="0" smtClean="0"/>
              <a:t> </a:t>
            </a:r>
            <a:r>
              <a:rPr lang="en-GB" dirty="0" err="1" smtClean="0"/>
              <a:t>ja</a:t>
            </a:r>
            <a:r>
              <a:rPr lang="en-GB" dirty="0" smtClean="0"/>
              <a:t> </a:t>
            </a:r>
            <a:r>
              <a:rPr lang="en-GB" dirty="0" err="1" smtClean="0"/>
              <a:t>isegi</a:t>
            </a:r>
            <a:r>
              <a:rPr lang="en-GB" dirty="0" smtClean="0"/>
              <a:t> </a:t>
            </a:r>
            <a:r>
              <a:rPr lang="en-GB" dirty="0" err="1" smtClean="0"/>
              <a:t>riikide</a:t>
            </a:r>
            <a:r>
              <a:rPr lang="en-GB" dirty="0" smtClean="0"/>
              <a:t> </a:t>
            </a:r>
            <a:r>
              <a:rPr lang="en-GB" dirty="0" err="1" smtClean="0"/>
              <a:t>konkurentsivõimet</a:t>
            </a:r>
            <a:r>
              <a:rPr lang="en-GB" dirty="0" smtClean="0"/>
              <a:t> </a:t>
            </a:r>
            <a:r>
              <a:rPr lang="en-GB" dirty="0" err="1" smtClean="0"/>
              <a:t>vabal</a:t>
            </a:r>
            <a:r>
              <a:rPr lang="en-GB" dirty="0" smtClean="0"/>
              <a:t> </a:t>
            </a:r>
            <a:r>
              <a:rPr lang="en-GB" dirty="0" err="1" smtClean="0"/>
              <a:t>turul</a:t>
            </a:r>
            <a:r>
              <a:rPr lang="en-GB" dirty="0" smtClean="0"/>
              <a:t> </a:t>
            </a:r>
            <a:r>
              <a:rPr lang="en-GB" dirty="0" err="1" smtClean="0"/>
              <a:t>toimimiseks</a:t>
            </a:r>
            <a:r>
              <a:rPr lang="en-GB" dirty="0" smtClean="0"/>
              <a:t>.</a:t>
            </a:r>
            <a:endParaRPr lang="et-EE" dirty="0" smtClean="0"/>
          </a:p>
          <a:p>
            <a:pPr>
              <a:buNone/>
            </a:pPr>
            <a:r>
              <a:rPr lang="en-GB" dirty="0" smtClean="0"/>
              <a:t/>
            </a:r>
            <a:br>
              <a:rPr lang="en-GB" dirty="0" smtClean="0"/>
            </a:br>
            <a:r>
              <a:rPr lang="et-EE" dirty="0" smtClean="0"/>
              <a:t>Kvootidega </a:t>
            </a:r>
            <a:r>
              <a:rPr lang="en-GB" dirty="0" err="1" smtClean="0"/>
              <a:t>saavutatakse</a:t>
            </a:r>
            <a:r>
              <a:rPr lang="en-GB" dirty="0" smtClean="0"/>
              <a:t> </a:t>
            </a:r>
            <a:r>
              <a:rPr lang="et-EE" dirty="0" smtClean="0"/>
              <a:t>nn. </a:t>
            </a:r>
            <a:r>
              <a:rPr lang="en-GB" dirty="0" err="1" smtClean="0"/>
              <a:t>vabast</a:t>
            </a:r>
            <a:r>
              <a:rPr lang="en-GB" dirty="0" smtClean="0"/>
              <a:t> </a:t>
            </a:r>
            <a:r>
              <a:rPr lang="en-GB" dirty="0" err="1" smtClean="0"/>
              <a:t>turust</a:t>
            </a:r>
            <a:r>
              <a:rPr lang="en-GB" dirty="0" smtClean="0"/>
              <a:t> </a:t>
            </a:r>
            <a:r>
              <a:rPr lang="en-GB" dirty="0" err="1" smtClean="0"/>
              <a:t>uus</a:t>
            </a:r>
            <a:r>
              <a:rPr lang="en-GB" dirty="0" smtClean="0"/>
              <a:t> </a:t>
            </a:r>
            <a:r>
              <a:rPr lang="en-GB" dirty="0" err="1" smtClean="0"/>
              <a:t>kvaliteet</a:t>
            </a:r>
            <a:r>
              <a:rPr lang="en-GB" dirty="0" smtClean="0"/>
              <a:t> - </a:t>
            </a:r>
            <a:r>
              <a:rPr lang="en-GB" dirty="0" err="1" smtClean="0"/>
              <a:t>konkurentsiturg</a:t>
            </a:r>
            <a:r>
              <a:rPr lang="en-GB" dirty="0" smtClean="0"/>
              <a:t>!</a:t>
            </a:r>
            <a:endParaRPr lang="et-EE" dirty="0" smtClean="0"/>
          </a:p>
          <a:p>
            <a:endParaRPr lang="et-E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2.bp.blogspot.com/_vuRcVZzlA3g/TSqEFd5aKtI/AAAAAAAAANg/5GV-g_0kRSA/s1600/Women+in+Parliament.jpg"/>
          <p:cNvPicPr>
            <a:picLocks noChangeAspect="1" noChangeArrowheads="1"/>
          </p:cNvPicPr>
          <p:nvPr/>
        </p:nvPicPr>
        <p:blipFill>
          <a:blip r:embed="rId2" cstate="print"/>
          <a:srcRect/>
          <a:stretch>
            <a:fillRect/>
          </a:stretch>
        </p:blipFill>
        <p:spPr bwMode="auto">
          <a:xfrm>
            <a:off x="152396" y="980728"/>
            <a:ext cx="8640328" cy="46085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women elected to parliament">
            <a:hlinkClick r:id="rId2"/>
          </p:cNvPr>
          <p:cNvPicPr>
            <a:picLocks noChangeAspect="1" noChangeArrowheads="1"/>
          </p:cNvPicPr>
          <p:nvPr/>
        </p:nvPicPr>
        <p:blipFill>
          <a:blip r:embed="rId3" cstate="print"/>
          <a:srcRect/>
          <a:stretch>
            <a:fillRect/>
          </a:stretch>
        </p:blipFill>
        <p:spPr bwMode="auto">
          <a:xfrm>
            <a:off x="323528" y="435940"/>
            <a:ext cx="7704856" cy="63818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Barjäärid teel tippoliitikasse</a:t>
            </a:r>
            <a:endParaRPr lang="et-EE" dirty="0"/>
          </a:p>
        </p:txBody>
      </p:sp>
      <p:sp>
        <p:nvSpPr>
          <p:cNvPr id="3" name="Text Placeholder 2"/>
          <p:cNvSpPr>
            <a:spLocks noGrp="1"/>
          </p:cNvSpPr>
          <p:nvPr>
            <p:ph type="body" idx="1"/>
          </p:nvPr>
        </p:nvSpPr>
        <p:spPr/>
        <p:txBody>
          <a:bodyPr/>
          <a:lstStyle/>
          <a:p>
            <a:r>
              <a:rPr lang="en-GB" dirty="0" err="1" smtClean="0"/>
              <a:t>Poliitilised</a:t>
            </a:r>
            <a:endParaRPr lang="et-EE" dirty="0"/>
          </a:p>
        </p:txBody>
      </p:sp>
      <p:sp>
        <p:nvSpPr>
          <p:cNvPr id="4" name="Content Placeholder 3"/>
          <p:cNvSpPr>
            <a:spLocks noGrp="1"/>
          </p:cNvSpPr>
          <p:nvPr>
            <p:ph sz="half" idx="2"/>
          </p:nvPr>
        </p:nvSpPr>
        <p:spPr>
          <a:solidFill>
            <a:schemeClr val="bg2"/>
          </a:solidFill>
        </p:spPr>
        <p:txBody>
          <a:bodyPr>
            <a:normAutofit fontScale="85000" lnSpcReduction="20000"/>
          </a:bodyPr>
          <a:lstStyle/>
          <a:p>
            <a:r>
              <a:rPr lang="en-GB" dirty="0" smtClean="0"/>
              <a:t>	</a:t>
            </a:r>
            <a:r>
              <a:rPr lang="en-GB" dirty="0" err="1" smtClean="0"/>
              <a:t>Poliitika</a:t>
            </a:r>
            <a:r>
              <a:rPr lang="en-GB" dirty="0" smtClean="0"/>
              <a:t> </a:t>
            </a:r>
            <a:r>
              <a:rPr lang="en-GB" dirty="0" err="1" smtClean="0"/>
              <a:t>senine</a:t>
            </a:r>
            <a:r>
              <a:rPr lang="en-GB" dirty="0" smtClean="0"/>
              <a:t> </a:t>
            </a:r>
            <a:r>
              <a:rPr lang="en-GB" dirty="0" err="1" smtClean="0"/>
              <a:t>maskuliinne</a:t>
            </a:r>
            <a:r>
              <a:rPr lang="en-GB" dirty="0" smtClean="0"/>
              <a:t> </a:t>
            </a:r>
            <a:r>
              <a:rPr lang="en-GB" dirty="0" err="1" smtClean="0"/>
              <a:t>mudel</a:t>
            </a:r>
            <a:endParaRPr lang="et-EE" dirty="0" smtClean="0"/>
          </a:p>
          <a:p>
            <a:r>
              <a:rPr lang="en-GB" dirty="0" smtClean="0"/>
              <a:t>	</a:t>
            </a:r>
            <a:r>
              <a:rPr lang="en-GB" dirty="0" err="1" smtClean="0"/>
              <a:t>Erakonna</a:t>
            </a:r>
            <a:r>
              <a:rPr lang="en-GB" dirty="0" smtClean="0"/>
              <a:t> </a:t>
            </a:r>
            <a:r>
              <a:rPr lang="en-GB" dirty="0" err="1" smtClean="0"/>
              <a:t>teotuse</a:t>
            </a:r>
            <a:r>
              <a:rPr lang="en-GB" dirty="0" smtClean="0"/>
              <a:t> </a:t>
            </a:r>
            <a:r>
              <a:rPr lang="en-GB" dirty="0" err="1" smtClean="0"/>
              <a:t>puudumine</a:t>
            </a:r>
            <a:endParaRPr lang="et-EE" dirty="0" smtClean="0"/>
          </a:p>
          <a:p>
            <a:r>
              <a:rPr lang="en-GB" dirty="0" smtClean="0"/>
              <a:t>	</a:t>
            </a:r>
            <a:r>
              <a:rPr lang="en-GB" dirty="0" err="1" smtClean="0"/>
              <a:t>Koostöö</a:t>
            </a:r>
            <a:r>
              <a:rPr lang="en-GB" dirty="0" smtClean="0"/>
              <a:t> </a:t>
            </a:r>
            <a:r>
              <a:rPr lang="en-GB" dirty="0" err="1" smtClean="0"/>
              <a:t>puudumine</a:t>
            </a:r>
            <a:r>
              <a:rPr lang="en-GB" dirty="0" smtClean="0"/>
              <a:t> </a:t>
            </a:r>
            <a:r>
              <a:rPr lang="en-GB" dirty="0" err="1" smtClean="0"/>
              <a:t>naisorganisatsioonidega</a:t>
            </a:r>
            <a:endParaRPr lang="et-EE" dirty="0" smtClean="0"/>
          </a:p>
          <a:p>
            <a:r>
              <a:rPr lang="en-GB" dirty="0" smtClean="0"/>
              <a:t>	</a:t>
            </a:r>
            <a:r>
              <a:rPr lang="en-GB" dirty="0" err="1" smtClean="0"/>
              <a:t>Koolituste</a:t>
            </a:r>
            <a:r>
              <a:rPr lang="en-GB" dirty="0" smtClean="0"/>
              <a:t> </a:t>
            </a:r>
            <a:r>
              <a:rPr lang="en-GB" dirty="0" err="1" smtClean="0"/>
              <a:t>ja</a:t>
            </a:r>
            <a:r>
              <a:rPr lang="en-GB" dirty="0" smtClean="0"/>
              <a:t> </a:t>
            </a:r>
            <a:r>
              <a:rPr lang="en-GB" dirty="0" err="1" smtClean="0"/>
              <a:t>vajalike</a:t>
            </a:r>
            <a:r>
              <a:rPr lang="en-GB" dirty="0" smtClean="0"/>
              <a:t> </a:t>
            </a:r>
            <a:r>
              <a:rPr lang="en-GB" dirty="0" err="1" smtClean="0"/>
              <a:t>oskuste</a:t>
            </a:r>
            <a:r>
              <a:rPr lang="en-GB" dirty="0" smtClean="0"/>
              <a:t> </a:t>
            </a:r>
            <a:r>
              <a:rPr lang="en-GB" dirty="0" err="1" smtClean="0"/>
              <a:t>puudumine</a:t>
            </a:r>
            <a:endParaRPr lang="et-EE" dirty="0" smtClean="0"/>
          </a:p>
          <a:p>
            <a:r>
              <a:rPr lang="en-GB" dirty="0" smtClean="0"/>
              <a:t>	</a:t>
            </a:r>
            <a:r>
              <a:rPr lang="en-GB" dirty="0" err="1" smtClean="0"/>
              <a:t>Valimissüsteemist</a:t>
            </a:r>
            <a:r>
              <a:rPr lang="en-GB" dirty="0" smtClean="0"/>
              <a:t> </a:t>
            </a:r>
            <a:r>
              <a:rPr lang="en-GB" dirty="0" err="1" smtClean="0"/>
              <a:t>tulenevad</a:t>
            </a:r>
            <a:r>
              <a:rPr lang="en-GB" dirty="0" smtClean="0"/>
              <a:t> </a:t>
            </a:r>
            <a:r>
              <a:rPr lang="en-GB" dirty="0" err="1" smtClean="0"/>
              <a:t>piirangud</a:t>
            </a:r>
            <a:endParaRPr lang="et-EE" dirty="0" smtClean="0"/>
          </a:p>
          <a:p>
            <a:pPr>
              <a:buNone/>
            </a:pPr>
            <a:r>
              <a:rPr lang="en-GB" dirty="0" smtClean="0"/>
              <a:t> </a:t>
            </a:r>
            <a:endParaRPr lang="et-EE" dirty="0" smtClean="0"/>
          </a:p>
          <a:p>
            <a:pPr>
              <a:buNone/>
            </a:pPr>
            <a:r>
              <a:rPr lang="en-GB" dirty="0" smtClean="0"/>
              <a:t>	 </a:t>
            </a:r>
            <a:endParaRPr lang="et-EE" dirty="0" smtClean="0"/>
          </a:p>
          <a:p>
            <a:pPr>
              <a:buNone/>
            </a:pPr>
            <a:r>
              <a:rPr lang="en-GB" dirty="0" smtClean="0"/>
              <a:t>	</a:t>
            </a:r>
            <a:endParaRPr lang="et-EE" dirty="0"/>
          </a:p>
        </p:txBody>
      </p:sp>
      <p:sp>
        <p:nvSpPr>
          <p:cNvPr id="5" name="Text Placeholder 4"/>
          <p:cNvSpPr>
            <a:spLocks noGrp="1"/>
          </p:cNvSpPr>
          <p:nvPr>
            <p:ph type="body" sz="quarter" idx="3"/>
          </p:nvPr>
        </p:nvSpPr>
        <p:spPr/>
        <p:txBody>
          <a:bodyPr>
            <a:normAutofit fontScale="25000" lnSpcReduction="20000"/>
          </a:bodyPr>
          <a:lstStyle/>
          <a:p>
            <a:endParaRPr lang="et-EE" dirty="0" smtClean="0"/>
          </a:p>
          <a:p>
            <a:endParaRPr lang="et-EE" dirty="0" smtClean="0"/>
          </a:p>
          <a:p>
            <a:r>
              <a:rPr lang="en-GB" sz="11200" dirty="0" err="1" smtClean="0"/>
              <a:t>Sotsiaal-majanduslikud</a:t>
            </a:r>
            <a:endParaRPr lang="et-EE" sz="11200" dirty="0" smtClean="0"/>
          </a:p>
          <a:p>
            <a:endParaRPr lang="et-EE" dirty="0"/>
          </a:p>
        </p:txBody>
      </p:sp>
      <p:sp>
        <p:nvSpPr>
          <p:cNvPr id="6" name="Content Placeholder 5"/>
          <p:cNvSpPr>
            <a:spLocks noGrp="1"/>
          </p:cNvSpPr>
          <p:nvPr>
            <p:ph sz="quarter" idx="4"/>
          </p:nvPr>
        </p:nvSpPr>
        <p:spPr>
          <a:solidFill>
            <a:schemeClr val="bg2"/>
          </a:solidFill>
        </p:spPr>
        <p:txBody>
          <a:bodyPr/>
          <a:lstStyle/>
          <a:p>
            <a:r>
              <a:rPr lang="en-GB" dirty="0" err="1" smtClean="0"/>
              <a:t>Naiste</a:t>
            </a:r>
            <a:r>
              <a:rPr lang="en-GB" dirty="0" smtClean="0"/>
              <a:t> </a:t>
            </a:r>
            <a:r>
              <a:rPr lang="en-GB" dirty="0" err="1" smtClean="0"/>
              <a:t>väiksemad</a:t>
            </a:r>
            <a:r>
              <a:rPr lang="en-GB" dirty="0" smtClean="0"/>
              <a:t> </a:t>
            </a:r>
            <a:r>
              <a:rPr lang="en-GB" dirty="0" err="1" smtClean="0"/>
              <a:t>sissetulekud</a:t>
            </a:r>
            <a:r>
              <a:rPr lang="en-GB" dirty="0" smtClean="0"/>
              <a:t> </a:t>
            </a:r>
            <a:r>
              <a:rPr lang="en-GB" dirty="0" err="1" smtClean="0"/>
              <a:t>ja</a:t>
            </a:r>
            <a:r>
              <a:rPr lang="en-GB" dirty="0" smtClean="0"/>
              <a:t> </a:t>
            </a:r>
            <a:r>
              <a:rPr lang="en-GB" dirty="0" err="1" smtClean="0"/>
              <a:t>vaesumine</a:t>
            </a:r>
            <a:endParaRPr lang="et-EE" dirty="0" smtClean="0"/>
          </a:p>
          <a:p>
            <a:r>
              <a:rPr lang="en-GB" dirty="0" err="1" smtClean="0"/>
              <a:t>Topeltkoormus</a:t>
            </a:r>
            <a:r>
              <a:rPr lang="en-GB" dirty="0" smtClean="0"/>
              <a:t> (</a:t>
            </a:r>
            <a:r>
              <a:rPr lang="en-GB" dirty="0" err="1" smtClean="0"/>
              <a:t>töö</a:t>
            </a:r>
            <a:r>
              <a:rPr lang="en-GB" dirty="0" smtClean="0"/>
              <a:t>- </a:t>
            </a:r>
            <a:r>
              <a:rPr lang="en-GB" dirty="0" err="1" smtClean="0"/>
              <a:t>ja</a:t>
            </a:r>
            <a:r>
              <a:rPr lang="en-GB" dirty="0" smtClean="0"/>
              <a:t> </a:t>
            </a:r>
            <a:r>
              <a:rPr lang="en-GB" dirty="0" err="1" smtClean="0"/>
              <a:t>pereelu</a:t>
            </a:r>
            <a:r>
              <a:rPr lang="en-GB" dirty="0" smtClean="0"/>
              <a:t> </a:t>
            </a:r>
            <a:r>
              <a:rPr lang="en-GB" dirty="0" err="1" smtClean="0"/>
              <a:t>ühistamise</a:t>
            </a:r>
            <a:r>
              <a:rPr lang="en-GB" dirty="0" smtClean="0"/>
              <a:t> </a:t>
            </a:r>
            <a:r>
              <a:rPr lang="en-GB" dirty="0" err="1" smtClean="0"/>
              <a:t>võimaluste</a:t>
            </a:r>
            <a:r>
              <a:rPr lang="en-GB" dirty="0" smtClean="0"/>
              <a:t> </a:t>
            </a:r>
            <a:r>
              <a:rPr lang="en-GB" dirty="0" err="1" smtClean="0"/>
              <a:t>puudumine</a:t>
            </a:r>
            <a:r>
              <a:rPr lang="en-GB" dirty="0" smtClean="0"/>
              <a:t>)</a:t>
            </a:r>
            <a:endParaRPr lang="et-EE" dirty="0" smtClean="0"/>
          </a:p>
          <a:p>
            <a:endParaRPr lang="et-EE" dirty="0"/>
          </a:p>
        </p:txBody>
      </p:sp>
    </p:spTree>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881</Words>
  <Application>Microsoft Office PowerPoint</Application>
  <PresentationFormat>Ekraaniseanss (4:3)</PresentationFormat>
  <Paragraphs>172</Paragraphs>
  <Slides>20</Slides>
  <Notes>0</Notes>
  <HiddenSlides>0</HiddenSlides>
  <MMClips>0</MMClips>
  <ScaleCrop>false</ScaleCrop>
  <HeadingPairs>
    <vt:vector size="4" baseType="variant">
      <vt:variant>
        <vt:lpstr>Kujundus</vt:lpstr>
      </vt:variant>
      <vt:variant>
        <vt:i4>1</vt:i4>
      </vt:variant>
      <vt:variant>
        <vt:lpstr>Slaiditiitlid</vt:lpstr>
      </vt:variant>
      <vt:variant>
        <vt:i4>20</vt:i4>
      </vt:variant>
    </vt:vector>
  </HeadingPairs>
  <TitlesOfParts>
    <vt:vector size="21" baseType="lpstr">
      <vt:lpstr>Office'i kujundus</vt:lpstr>
      <vt:lpstr>Kvoodid ajutise erimeetmena naiste osaluse suurendamiseks otsustustasandil</vt:lpstr>
      <vt:lpstr>Slaid 2</vt:lpstr>
      <vt:lpstr>Riigikogu XIII koosseis</vt:lpstr>
      <vt:lpstr>Rahvusvaheliste võrdlusuuringute järeldused</vt:lpstr>
      <vt:lpstr>Modernse demokraatia suur eelis</vt:lpstr>
      <vt:lpstr>Kogu maailma majandus toimib kvootide alusel</vt:lpstr>
      <vt:lpstr>Slaid 7</vt:lpstr>
      <vt:lpstr>Slaid 8</vt:lpstr>
      <vt:lpstr>Barjäärid teel tippoliitikasse</vt:lpstr>
      <vt:lpstr>Barjäärid teel tippoliitikasse</vt:lpstr>
      <vt:lpstr>Sugude võrdse esindatuse saavutamiseks...</vt:lpstr>
      <vt:lpstr>Seadustatud ja parteisisesed kvoodid</vt:lpstr>
      <vt:lpstr>Slaid 13</vt:lpstr>
      <vt:lpstr>Slaid 14</vt:lpstr>
      <vt:lpstr>Kvoodid poliitikavaldkonnas on</vt:lpstr>
      <vt:lpstr>Kiiresti või aeglaselt?</vt:lpstr>
      <vt:lpstr>Erinevad lähenemised tasakaalustatud esindatuse saavutamisele</vt:lpstr>
      <vt:lpstr>Arutlemiseks...</vt:lpstr>
      <vt:lpstr>1992-2010 Riigikogusse kuulunud naised arvavad: </vt:lpstr>
      <vt:lpstr>Kvoote pole enam vaja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Slaid 1</dc:title>
  <dc:creator>kasutaja</dc:creator>
  <cp:lastModifiedBy>Yllemari</cp:lastModifiedBy>
  <cp:revision>6</cp:revision>
  <dcterms:created xsi:type="dcterms:W3CDTF">2016-04-28T09:06:14Z</dcterms:created>
  <dcterms:modified xsi:type="dcterms:W3CDTF">2016-05-16T09:49:46Z</dcterms:modified>
</cp:coreProperties>
</file>